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268" r:id="rId4"/>
    <p:sldId id="298" r:id="rId5"/>
    <p:sldId id="284" r:id="rId6"/>
    <p:sldId id="285" r:id="rId7"/>
    <p:sldId id="315" r:id="rId8"/>
    <p:sldId id="262" r:id="rId9"/>
    <p:sldId id="263" r:id="rId10"/>
    <p:sldId id="264" r:id="rId11"/>
    <p:sldId id="286" r:id="rId12"/>
    <p:sldId id="287" r:id="rId13"/>
    <p:sldId id="323" r:id="rId14"/>
    <p:sldId id="305" r:id="rId15"/>
    <p:sldId id="306" r:id="rId16"/>
    <p:sldId id="288" r:id="rId17"/>
    <p:sldId id="289" r:id="rId18"/>
    <p:sldId id="307" r:id="rId19"/>
    <p:sldId id="308" r:id="rId20"/>
    <p:sldId id="324" r:id="rId21"/>
    <p:sldId id="325" r:id="rId22"/>
    <p:sldId id="331" r:id="rId23"/>
    <p:sldId id="309" r:id="rId24"/>
    <p:sldId id="310" r:id="rId25"/>
    <p:sldId id="293" r:id="rId26"/>
    <p:sldId id="290" r:id="rId27"/>
    <p:sldId id="300" r:id="rId28"/>
    <p:sldId id="291" r:id="rId29"/>
    <p:sldId id="292" r:id="rId30"/>
    <p:sldId id="332" r:id="rId31"/>
    <p:sldId id="316" r:id="rId32"/>
    <p:sldId id="317" r:id="rId33"/>
    <p:sldId id="318" r:id="rId34"/>
    <p:sldId id="319" r:id="rId35"/>
    <p:sldId id="320" r:id="rId36"/>
    <p:sldId id="321" r:id="rId37"/>
    <p:sldId id="327" r:id="rId38"/>
    <p:sldId id="322" r:id="rId39"/>
    <p:sldId id="328" r:id="rId40"/>
    <p:sldId id="329" r:id="rId41"/>
    <p:sldId id="330" r:id="rId42"/>
    <p:sldId id="294" r:id="rId43"/>
    <p:sldId id="311" r:id="rId44"/>
    <p:sldId id="313" r:id="rId45"/>
    <p:sldId id="326" r:id="rId46"/>
    <p:sldId id="314" r:id="rId47"/>
    <p:sldId id="296" r:id="rId48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76323" autoAdjust="0"/>
  </p:normalViewPr>
  <p:slideViewPr>
    <p:cSldViewPr snapToGrid="0" showGuides="1">
      <p:cViewPr varScale="1">
        <p:scale>
          <a:sx n="72" d="100"/>
          <a:sy n="72" d="100"/>
        </p:scale>
        <p:origin x="1071" y="72"/>
      </p:cViewPr>
      <p:guideLst>
        <p:guide orient="horz" pos="2183"/>
        <p:guide pos="27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FF41A3-867F-4D08-A487-2EA3F65A6848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0D262D9-3A2D-405B-A666-F0604B8C7EFE}">
      <dgm:prSet phldrT="[文本]" phldr="1"/>
      <dgm:spPr/>
      <dgm:t>
        <a:bodyPr/>
        <a:lstStyle/>
        <a:p>
          <a:endParaRPr lang="zh-CN" altLang="en-US"/>
        </a:p>
      </dgm:t>
    </dgm:pt>
    <dgm:pt modelId="{3584EF9C-EF92-442A-BF7B-91ECEED275AC}" type="par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AB6E4FAA-2A3A-4864-9C52-BA1245751200}" type="sib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D7756658-FAFB-4ACC-AE3B-DE6699A02948}">
      <dgm:prSet phldrT="[文本]" phldr="1"/>
      <dgm:spPr/>
      <dgm:t>
        <a:bodyPr/>
        <a:lstStyle/>
        <a:p>
          <a:endParaRPr lang="zh-CN" altLang="en-US"/>
        </a:p>
      </dgm:t>
    </dgm:pt>
    <dgm:pt modelId="{4883621A-3799-46D4-9DC3-BB81F5AA6F58}" type="par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E6379331-2A53-4A3E-B357-79AA7E32EFDB}" type="sib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6B16A54C-A630-4675-B7CD-B0928F921501}">
      <dgm:prSet phldrT="[文本]" phldr="1"/>
      <dgm:spPr/>
      <dgm:t>
        <a:bodyPr/>
        <a:lstStyle/>
        <a:p>
          <a:endParaRPr lang="zh-CN" altLang="en-US"/>
        </a:p>
      </dgm:t>
    </dgm:pt>
    <dgm:pt modelId="{768EEF33-A1DE-4892-88C2-DB7760814CA2}" type="par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48D439A3-23B8-4BCA-8782-64895A48B2EC}" type="sib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DC1EAD57-1D08-412D-9EDB-04723974B7EB}">
      <dgm:prSet phldrT="[文本]"/>
      <dgm:spPr/>
      <dgm:t>
        <a:bodyPr/>
        <a:lstStyle/>
        <a:p>
          <a:endParaRPr lang="zh-CN" altLang="en-US"/>
        </a:p>
      </dgm:t>
    </dgm:pt>
    <dgm:pt modelId="{2AAF0F03-DCEB-4827-B369-B42E2156F5B8}" type="par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538DA359-B8D1-497C-B950-22D98005BA37}" type="sib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6C6EF25A-D4D0-481D-8F17-71E0646FA5EA}">
      <dgm:prSet phldrT="[文本]"/>
      <dgm:spPr/>
      <dgm:t>
        <a:bodyPr/>
        <a:lstStyle/>
        <a:p>
          <a:endParaRPr lang="zh-CN" altLang="en-US"/>
        </a:p>
      </dgm:t>
    </dgm:pt>
    <dgm:pt modelId="{12404E9E-6A20-4690-A156-4152EDEEAAB8}" type="par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6D723A3D-0BA7-4433-B90B-EAB7A6651896}" type="sib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37827FFA-1B66-4BA0-A491-78D1D891494A}" type="pres">
      <dgm:prSet presAssocID="{6FFF41A3-867F-4D08-A487-2EA3F65A6848}" presName="linear" presStyleCnt="0">
        <dgm:presLayoutVars>
          <dgm:dir/>
          <dgm:animLvl val="lvl"/>
          <dgm:resizeHandles val="exact"/>
        </dgm:presLayoutVars>
      </dgm:prSet>
      <dgm:spPr/>
    </dgm:pt>
    <dgm:pt modelId="{4AB771E0-311C-4B52-BFCB-1279E73F18BF}" type="pres">
      <dgm:prSet presAssocID="{E0D262D9-3A2D-405B-A666-F0604B8C7EFE}" presName="parentLin" presStyleCnt="0"/>
      <dgm:spPr/>
    </dgm:pt>
    <dgm:pt modelId="{412B8753-3DF8-4ACA-A0AB-2678F60BBC46}" type="pres">
      <dgm:prSet presAssocID="{E0D262D9-3A2D-405B-A666-F0604B8C7EFE}" presName="parentLeftMargin" presStyleLbl="node1" presStyleIdx="0" presStyleCnt="5"/>
      <dgm:spPr/>
    </dgm:pt>
    <dgm:pt modelId="{CF43760D-D7CC-4210-9103-C15BA8BDD02F}" type="pres">
      <dgm:prSet presAssocID="{E0D262D9-3A2D-405B-A666-F0604B8C7EF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432C61A-A4A0-4DE8-BF5D-5EA0C67EA4A0}" type="pres">
      <dgm:prSet presAssocID="{E0D262D9-3A2D-405B-A666-F0604B8C7EFE}" presName="negativeSpace" presStyleCnt="0"/>
      <dgm:spPr/>
    </dgm:pt>
    <dgm:pt modelId="{CC47A69D-5082-4730-B36F-B3983D21ECA9}" type="pres">
      <dgm:prSet presAssocID="{E0D262D9-3A2D-405B-A666-F0604B8C7EFE}" presName="childText" presStyleLbl="conFgAcc1" presStyleIdx="0" presStyleCnt="5">
        <dgm:presLayoutVars>
          <dgm:bulletEnabled val="1"/>
        </dgm:presLayoutVars>
      </dgm:prSet>
      <dgm:spPr/>
    </dgm:pt>
    <dgm:pt modelId="{2734545C-B56C-4741-BEB4-DB35C0802581}" type="pres">
      <dgm:prSet presAssocID="{AB6E4FAA-2A3A-4864-9C52-BA1245751200}" presName="spaceBetweenRectangles" presStyleCnt="0"/>
      <dgm:spPr/>
    </dgm:pt>
    <dgm:pt modelId="{C18E2AF0-C16A-46D8-9BE4-A42AFDFBB217}" type="pres">
      <dgm:prSet presAssocID="{D7756658-FAFB-4ACC-AE3B-DE6699A02948}" presName="parentLin" presStyleCnt="0"/>
      <dgm:spPr/>
    </dgm:pt>
    <dgm:pt modelId="{D392BD08-2AD9-4F9F-935F-529EFC826EAE}" type="pres">
      <dgm:prSet presAssocID="{D7756658-FAFB-4ACC-AE3B-DE6699A02948}" presName="parentLeftMargin" presStyleLbl="node1" presStyleIdx="0" presStyleCnt="5"/>
      <dgm:spPr/>
    </dgm:pt>
    <dgm:pt modelId="{4006F078-9553-4143-A794-A22202350FA5}" type="pres">
      <dgm:prSet presAssocID="{D7756658-FAFB-4ACC-AE3B-DE6699A0294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22A4A2D-B0C1-4105-9FBE-EF11FBBF4BE2}" type="pres">
      <dgm:prSet presAssocID="{D7756658-FAFB-4ACC-AE3B-DE6699A02948}" presName="negativeSpace" presStyleCnt="0"/>
      <dgm:spPr/>
    </dgm:pt>
    <dgm:pt modelId="{9ACCAB22-88D6-4EA9-9A00-58C490A569E4}" type="pres">
      <dgm:prSet presAssocID="{D7756658-FAFB-4ACC-AE3B-DE6699A02948}" presName="childText" presStyleLbl="conFgAcc1" presStyleIdx="1" presStyleCnt="5">
        <dgm:presLayoutVars>
          <dgm:bulletEnabled val="1"/>
        </dgm:presLayoutVars>
      </dgm:prSet>
      <dgm:spPr/>
    </dgm:pt>
    <dgm:pt modelId="{C8C5DCC5-AF85-445D-A09A-9EE1648795E0}" type="pres">
      <dgm:prSet presAssocID="{E6379331-2A53-4A3E-B357-79AA7E32EFDB}" presName="spaceBetweenRectangles" presStyleCnt="0"/>
      <dgm:spPr/>
    </dgm:pt>
    <dgm:pt modelId="{6277BD98-EA47-48DE-8B17-1004DB8B2F8D}" type="pres">
      <dgm:prSet presAssocID="{6B16A54C-A630-4675-B7CD-B0928F921501}" presName="parentLin" presStyleCnt="0"/>
      <dgm:spPr/>
    </dgm:pt>
    <dgm:pt modelId="{B23B9DF1-AB23-42FE-B6C8-5D9C8A0A6852}" type="pres">
      <dgm:prSet presAssocID="{6B16A54C-A630-4675-B7CD-B0928F921501}" presName="parentLeftMargin" presStyleLbl="node1" presStyleIdx="1" presStyleCnt="5"/>
      <dgm:spPr/>
    </dgm:pt>
    <dgm:pt modelId="{D061082C-1F92-43B3-9C41-F78913C49BC4}" type="pres">
      <dgm:prSet presAssocID="{6B16A54C-A630-4675-B7CD-B0928F92150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629D669-65D9-46D1-B7AA-EF5270BFE398}" type="pres">
      <dgm:prSet presAssocID="{6B16A54C-A630-4675-B7CD-B0928F921501}" presName="negativeSpace" presStyleCnt="0"/>
      <dgm:spPr/>
    </dgm:pt>
    <dgm:pt modelId="{F64364C0-45DA-46A7-80E5-4A72FDDED73A}" type="pres">
      <dgm:prSet presAssocID="{6B16A54C-A630-4675-B7CD-B0928F921501}" presName="childText" presStyleLbl="conFgAcc1" presStyleIdx="2" presStyleCnt="5">
        <dgm:presLayoutVars>
          <dgm:bulletEnabled val="1"/>
        </dgm:presLayoutVars>
      </dgm:prSet>
      <dgm:spPr/>
    </dgm:pt>
    <dgm:pt modelId="{FE2DD509-D06E-4306-998F-D2A426B15B22}" type="pres">
      <dgm:prSet presAssocID="{48D439A3-23B8-4BCA-8782-64895A48B2EC}" presName="spaceBetweenRectangles" presStyleCnt="0"/>
      <dgm:spPr/>
    </dgm:pt>
    <dgm:pt modelId="{C1E6EE26-7E11-48D3-A7E8-21BF13824574}" type="pres">
      <dgm:prSet presAssocID="{6C6EF25A-D4D0-481D-8F17-71E0646FA5EA}" presName="parentLin" presStyleCnt="0"/>
      <dgm:spPr/>
    </dgm:pt>
    <dgm:pt modelId="{10C9E9D6-FE42-4447-8AD4-6EE08D6AD29D}" type="pres">
      <dgm:prSet presAssocID="{6C6EF25A-D4D0-481D-8F17-71E0646FA5EA}" presName="parentLeftMargin" presStyleLbl="node1" presStyleIdx="2" presStyleCnt="5"/>
      <dgm:spPr/>
    </dgm:pt>
    <dgm:pt modelId="{07D18BF6-3089-42BC-A1DD-D5C2B0FBFAD8}" type="pres">
      <dgm:prSet presAssocID="{6C6EF25A-D4D0-481D-8F17-71E0646FA5E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65805B5-80DF-43E2-945F-FD6D97BD35E9}" type="pres">
      <dgm:prSet presAssocID="{6C6EF25A-D4D0-481D-8F17-71E0646FA5EA}" presName="negativeSpace" presStyleCnt="0"/>
      <dgm:spPr/>
    </dgm:pt>
    <dgm:pt modelId="{E9631087-DA9C-406D-B97E-726B69C704CA}" type="pres">
      <dgm:prSet presAssocID="{6C6EF25A-D4D0-481D-8F17-71E0646FA5EA}" presName="childText" presStyleLbl="conFgAcc1" presStyleIdx="3" presStyleCnt="5">
        <dgm:presLayoutVars>
          <dgm:bulletEnabled val="1"/>
        </dgm:presLayoutVars>
      </dgm:prSet>
      <dgm:spPr/>
    </dgm:pt>
    <dgm:pt modelId="{0D3A8CC8-DB33-4270-B2EB-355AD2BE0E94}" type="pres">
      <dgm:prSet presAssocID="{6D723A3D-0BA7-4433-B90B-EAB7A6651896}" presName="spaceBetweenRectangles" presStyleCnt="0"/>
      <dgm:spPr/>
    </dgm:pt>
    <dgm:pt modelId="{858F5880-807F-4931-84BF-2F273F81106D}" type="pres">
      <dgm:prSet presAssocID="{DC1EAD57-1D08-412D-9EDB-04723974B7EB}" presName="parentLin" presStyleCnt="0"/>
      <dgm:spPr/>
    </dgm:pt>
    <dgm:pt modelId="{94905062-0FB8-429E-A4DF-DFBF04B61F30}" type="pres">
      <dgm:prSet presAssocID="{DC1EAD57-1D08-412D-9EDB-04723974B7EB}" presName="parentLeftMargin" presStyleLbl="node1" presStyleIdx="3" presStyleCnt="5"/>
      <dgm:spPr/>
    </dgm:pt>
    <dgm:pt modelId="{5B13D27F-BC36-48A6-B516-B67AB50B89ED}" type="pres">
      <dgm:prSet presAssocID="{DC1EAD57-1D08-412D-9EDB-04723974B7E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A56C9D4-B829-4B7B-984C-5F11DFDF5C2B}" type="pres">
      <dgm:prSet presAssocID="{DC1EAD57-1D08-412D-9EDB-04723974B7EB}" presName="negativeSpace" presStyleCnt="0"/>
      <dgm:spPr/>
    </dgm:pt>
    <dgm:pt modelId="{08444A9F-4E58-4114-9A5B-37C7A1EF308E}" type="pres">
      <dgm:prSet presAssocID="{DC1EAD57-1D08-412D-9EDB-04723974B7E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0943507-917E-40B7-9E4E-8114C868B228}" type="presOf" srcId="{E0D262D9-3A2D-405B-A666-F0604B8C7EFE}" destId="{412B8753-3DF8-4ACA-A0AB-2678F60BBC46}" srcOrd="0" destOrd="0" presId="urn:microsoft.com/office/officeart/2005/8/layout/list1"/>
    <dgm:cxn modelId="{0CDDE217-17D5-4AAE-80BB-47AF1E47BF2E}" type="presOf" srcId="{6B16A54C-A630-4675-B7CD-B0928F921501}" destId="{B23B9DF1-AB23-42FE-B6C8-5D9C8A0A6852}" srcOrd="0" destOrd="0" presId="urn:microsoft.com/office/officeart/2005/8/layout/list1"/>
    <dgm:cxn modelId="{6F05E724-CB74-4C11-AF53-D4B9F534958F}" type="presOf" srcId="{6C6EF25A-D4D0-481D-8F17-71E0646FA5EA}" destId="{10C9E9D6-FE42-4447-8AD4-6EE08D6AD29D}" srcOrd="0" destOrd="0" presId="urn:microsoft.com/office/officeart/2005/8/layout/list1"/>
    <dgm:cxn modelId="{0E261C53-F3E4-43A9-A1C1-786CDB58FC34}" type="presOf" srcId="{D7756658-FAFB-4ACC-AE3B-DE6699A02948}" destId="{D392BD08-2AD9-4F9F-935F-529EFC826EAE}" srcOrd="0" destOrd="0" presId="urn:microsoft.com/office/officeart/2005/8/layout/list1"/>
    <dgm:cxn modelId="{4A88E773-F5C7-41F6-8C24-C74CE2970607}" type="presOf" srcId="{DC1EAD57-1D08-412D-9EDB-04723974B7EB}" destId="{94905062-0FB8-429E-A4DF-DFBF04B61F30}" srcOrd="0" destOrd="0" presId="urn:microsoft.com/office/officeart/2005/8/layout/list1"/>
    <dgm:cxn modelId="{A935A18A-B43E-461D-96C2-D1EEB138F385}" type="presOf" srcId="{6B16A54C-A630-4675-B7CD-B0928F921501}" destId="{D061082C-1F92-43B3-9C41-F78913C49BC4}" srcOrd="1" destOrd="0" presId="urn:microsoft.com/office/officeart/2005/8/layout/list1"/>
    <dgm:cxn modelId="{B02A4F8D-EAB5-4A0C-91B3-C462DC322937}" srcId="{6FFF41A3-867F-4D08-A487-2EA3F65A6848}" destId="{DC1EAD57-1D08-412D-9EDB-04723974B7EB}" srcOrd="4" destOrd="0" parTransId="{2AAF0F03-DCEB-4827-B369-B42E2156F5B8}" sibTransId="{538DA359-B8D1-497C-B950-22D98005BA37}"/>
    <dgm:cxn modelId="{39DC218F-A160-454A-9AF3-0DD161E24936}" srcId="{6FFF41A3-867F-4D08-A487-2EA3F65A6848}" destId="{6B16A54C-A630-4675-B7CD-B0928F921501}" srcOrd="2" destOrd="0" parTransId="{768EEF33-A1DE-4892-88C2-DB7760814CA2}" sibTransId="{48D439A3-23B8-4BCA-8782-64895A48B2EC}"/>
    <dgm:cxn modelId="{C60F0B92-95FB-4067-ACA7-8754557A0BB7}" srcId="{6FFF41A3-867F-4D08-A487-2EA3F65A6848}" destId="{6C6EF25A-D4D0-481D-8F17-71E0646FA5EA}" srcOrd="3" destOrd="0" parTransId="{12404E9E-6A20-4690-A156-4152EDEEAAB8}" sibTransId="{6D723A3D-0BA7-4433-B90B-EAB7A6651896}"/>
    <dgm:cxn modelId="{AB294194-879E-41D2-86F6-30713F7363DE}" type="presOf" srcId="{D7756658-FAFB-4ACC-AE3B-DE6699A02948}" destId="{4006F078-9553-4143-A794-A22202350FA5}" srcOrd="1" destOrd="0" presId="urn:microsoft.com/office/officeart/2005/8/layout/list1"/>
    <dgm:cxn modelId="{98AC3FAD-18D7-450B-A9BB-81E23B5A454E}" type="presOf" srcId="{DC1EAD57-1D08-412D-9EDB-04723974B7EB}" destId="{5B13D27F-BC36-48A6-B516-B67AB50B89ED}" srcOrd="1" destOrd="0" presId="urn:microsoft.com/office/officeart/2005/8/layout/list1"/>
    <dgm:cxn modelId="{A26677B0-971A-4EFE-99E9-F5F50B1A0939}" type="presOf" srcId="{E0D262D9-3A2D-405B-A666-F0604B8C7EFE}" destId="{CF43760D-D7CC-4210-9103-C15BA8BDD02F}" srcOrd="1" destOrd="0" presId="urn:microsoft.com/office/officeart/2005/8/layout/list1"/>
    <dgm:cxn modelId="{1326BECD-D131-45CF-9E35-F481AABEF4E7}" srcId="{6FFF41A3-867F-4D08-A487-2EA3F65A6848}" destId="{E0D262D9-3A2D-405B-A666-F0604B8C7EFE}" srcOrd="0" destOrd="0" parTransId="{3584EF9C-EF92-442A-BF7B-91ECEED275AC}" sibTransId="{AB6E4FAA-2A3A-4864-9C52-BA1245751200}"/>
    <dgm:cxn modelId="{454746D9-177D-482E-8A0C-106997008201}" srcId="{6FFF41A3-867F-4D08-A487-2EA3F65A6848}" destId="{D7756658-FAFB-4ACC-AE3B-DE6699A02948}" srcOrd="1" destOrd="0" parTransId="{4883621A-3799-46D4-9DC3-BB81F5AA6F58}" sibTransId="{E6379331-2A53-4A3E-B357-79AA7E32EFDB}"/>
    <dgm:cxn modelId="{C6269DDD-B99F-48AA-A8E4-7B8ED2E001BD}" type="presOf" srcId="{6C6EF25A-D4D0-481D-8F17-71E0646FA5EA}" destId="{07D18BF6-3089-42BC-A1DD-D5C2B0FBFAD8}" srcOrd="1" destOrd="0" presId="urn:microsoft.com/office/officeart/2005/8/layout/list1"/>
    <dgm:cxn modelId="{67DC51FC-43EC-4919-9207-677818726644}" type="presOf" srcId="{6FFF41A3-867F-4D08-A487-2EA3F65A6848}" destId="{37827FFA-1B66-4BA0-A491-78D1D891494A}" srcOrd="0" destOrd="0" presId="urn:microsoft.com/office/officeart/2005/8/layout/list1"/>
    <dgm:cxn modelId="{3713C362-68B2-4AD4-98BE-793ECE46BCE4}" type="presParOf" srcId="{37827FFA-1B66-4BA0-A491-78D1D891494A}" destId="{4AB771E0-311C-4B52-BFCB-1279E73F18BF}" srcOrd="0" destOrd="0" presId="urn:microsoft.com/office/officeart/2005/8/layout/list1"/>
    <dgm:cxn modelId="{339F65EC-9E3E-40DF-830F-6FBF5402FA75}" type="presParOf" srcId="{4AB771E0-311C-4B52-BFCB-1279E73F18BF}" destId="{412B8753-3DF8-4ACA-A0AB-2678F60BBC46}" srcOrd="0" destOrd="0" presId="urn:microsoft.com/office/officeart/2005/8/layout/list1"/>
    <dgm:cxn modelId="{54AEFB55-88DA-4CE0-8B7C-08917883784B}" type="presParOf" srcId="{4AB771E0-311C-4B52-BFCB-1279E73F18BF}" destId="{CF43760D-D7CC-4210-9103-C15BA8BDD02F}" srcOrd="1" destOrd="0" presId="urn:microsoft.com/office/officeart/2005/8/layout/list1"/>
    <dgm:cxn modelId="{AF9580B0-2C97-43C4-8AD0-709790A06894}" type="presParOf" srcId="{37827FFA-1B66-4BA0-A491-78D1D891494A}" destId="{6432C61A-A4A0-4DE8-BF5D-5EA0C67EA4A0}" srcOrd="1" destOrd="0" presId="urn:microsoft.com/office/officeart/2005/8/layout/list1"/>
    <dgm:cxn modelId="{829108DC-D6B5-4927-94DD-CAD68D43CBAB}" type="presParOf" srcId="{37827FFA-1B66-4BA0-A491-78D1D891494A}" destId="{CC47A69D-5082-4730-B36F-B3983D21ECA9}" srcOrd="2" destOrd="0" presId="urn:microsoft.com/office/officeart/2005/8/layout/list1"/>
    <dgm:cxn modelId="{951A9DBB-F939-498A-85FB-3B175DA77887}" type="presParOf" srcId="{37827FFA-1B66-4BA0-A491-78D1D891494A}" destId="{2734545C-B56C-4741-BEB4-DB35C0802581}" srcOrd="3" destOrd="0" presId="urn:microsoft.com/office/officeart/2005/8/layout/list1"/>
    <dgm:cxn modelId="{D491E9D7-8F85-4401-893D-005DA2901F80}" type="presParOf" srcId="{37827FFA-1B66-4BA0-A491-78D1D891494A}" destId="{C18E2AF0-C16A-46D8-9BE4-A42AFDFBB217}" srcOrd="4" destOrd="0" presId="urn:microsoft.com/office/officeart/2005/8/layout/list1"/>
    <dgm:cxn modelId="{8A7BF294-A597-4F9B-8013-2D21BAAA6A5E}" type="presParOf" srcId="{C18E2AF0-C16A-46D8-9BE4-A42AFDFBB217}" destId="{D392BD08-2AD9-4F9F-935F-529EFC826EAE}" srcOrd="0" destOrd="0" presId="urn:microsoft.com/office/officeart/2005/8/layout/list1"/>
    <dgm:cxn modelId="{BF3A7110-9DB6-4050-A10F-7B76657E909D}" type="presParOf" srcId="{C18E2AF0-C16A-46D8-9BE4-A42AFDFBB217}" destId="{4006F078-9553-4143-A794-A22202350FA5}" srcOrd="1" destOrd="0" presId="urn:microsoft.com/office/officeart/2005/8/layout/list1"/>
    <dgm:cxn modelId="{CBCA79E1-3B56-43E1-B50C-5F2CB19BD28E}" type="presParOf" srcId="{37827FFA-1B66-4BA0-A491-78D1D891494A}" destId="{122A4A2D-B0C1-4105-9FBE-EF11FBBF4BE2}" srcOrd="5" destOrd="0" presId="urn:microsoft.com/office/officeart/2005/8/layout/list1"/>
    <dgm:cxn modelId="{35934628-9C57-492C-9EAC-7DAB1A4CAAB4}" type="presParOf" srcId="{37827FFA-1B66-4BA0-A491-78D1D891494A}" destId="{9ACCAB22-88D6-4EA9-9A00-58C490A569E4}" srcOrd="6" destOrd="0" presId="urn:microsoft.com/office/officeart/2005/8/layout/list1"/>
    <dgm:cxn modelId="{A29619F6-0EC6-43DF-BF2F-FDD63987F4E9}" type="presParOf" srcId="{37827FFA-1B66-4BA0-A491-78D1D891494A}" destId="{C8C5DCC5-AF85-445D-A09A-9EE1648795E0}" srcOrd="7" destOrd="0" presId="urn:microsoft.com/office/officeart/2005/8/layout/list1"/>
    <dgm:cxn modelId="{55E0FB9A-6ED4-447C-8406-60311DCC5655}" type="presParOf" srcId="{37827FFA-1B66-4BA0-A491-78D1D891494A}" destId="{6277BD98-EA47-48DE-8B17-1004DB8B2F8D}" srcOrd="8" destOrd="0" presId="urn:microsoft.com/office/officeart/2005/8/layout/list1"/>
    <dgm:cxn modelId="{946392E7-C3DD-4680-A4C8-35D7C2481B99}" type="presParOf" srcId="{6277BD98-EA47-48DE-8B17-1004DB8B2F8D}" destId="{B23B9DF1-AB23-42FE-B6C8-5D9C8A0A6852}" srcOrd="0" destOrd="0" presId="urn:microsoft.com/office/officeart/2005/8/layout/list1"/>
    <dgm:cxn modelId="{4E1ED315-F684-4E37-A7DA-D8C8701F3971}" type="presParOf" srcId="{6277BD98-EA47-48DE-8B17-1004DB8B2F8D}" destId="{D061082C-1F92-43B3-9C41-F78913C49BC4}" srcOrd="1" destOrd="0" presId="urn:microsoft.com/office/officeart/2005/8/layout/list1"/>
    <dgm:cxn modelId="{349DC1EA-6882-44EB-BC78-1B493680CB36}" type="presParOf" srcId="{37827FFA-1B66-4BA0-A491-78D1D891494A}" destId="{A629D669-65D9-46D1-B7AA-EF5270BFE398}" srcOrd="9" destOrd="0" presId="urn:microsoft.com/office/officeart/2005/8/layout/list1"/>
    <dgm:cxn modelId="{0DD1D293-8B22-4898-B49F-3540D9BA5DEF}" type="presParOf" srcId="{37827FFA-1B66-4BA0-A491-78D1D891494A}" destId="{F64364C0-45DA-46A7-80E5-4A72FDDED73A}" srcOrd="10" destOrd="0" presId="urn:microsoft.com/office/officeart/2005/8/layout/list1"/>
    <dgm:cxn modelId="{5272EB69-3DF9-4F20-B24E-704333E54EE3}" type="presParOf" srcId="{37827FFA-1B66-4BA0-A491-78D1D891494A}" destId="{FE2DD509-D06E-4306-998F-D2A426B15B22}" srcOrd="11" destOrd="0" presId="urn:microsoft.com/office/officeart/2005/8/layout/list1"/>
    <dgm:cxn modelId="{3742ED5A-EE78-49B5-B171-3101601253DF}" type="presParOf" srcId="{37827FFA-1B66-4BA0-A491-78D1D891494A}" destId="{C1E6EE26-7E11-48D3-A7E8-21BF13824574}" srcOrd="12" destOrd="0" presId="urn:microsoft.com/office/officeart/2005/8/layout/list1"/>
    <dgm:cxn modelId="{D7CD9969-5470-4A66-8F80-8AC26702AAF2}" type="presParOf" srcId="{C1E6EE26-7E11-48D3-A7E8-21BF13824574}" destId="{10C9E9D6-FE42-4447-8AD4-6EE08D6AD29D}" srcOrd="0" destOrd="0" presId="urn:microsoft.com/office/officeart/2005/8/layout/list1"/>
    <dgm:cxn modelId="{C6A5BF26-51BB-459C-94AD-698CA63F70DF}" type="presParOf" srcId="{C1E6EE26-7E11-48D3-A7E8-21BF13824574}" destId="{07D18BF6-3089-42BC-A1DD-D5C2B0FBFAD8}" srcOrd="1" destOrd="0" presId="urn:microsoft.com/office/officeart/2005/8/layout/list1"/>
    <dgm:cxn modelId="{BC1D1838-214C-457D-918A-8A6ED103E982}" type="presParOf" srcId="{37827FFA-1B66-4BA0-A491-78D1D891494A}" destId="{865805B5-80DF-43E2-945F-FD6D97BD35E9}" srcOrd="13" destOrd="0" presId="urn:microsoft.com/office/officeart/2005/8/layout/list1"/>
    <dgm:cxn modelId="{8D2FAC1B-AA43-4003-A77D-BCDADE71E554}" type="presParOf" srcId="{37827FFA-1B66-4BA0-A491-78D1D891494A}" destId="{E9631087-DA9C-406D-B97E-726B69C704CA}" srcOrd="14" destOrd="0" presId="urn:microsoft.com/office/officeart/2005/8/layout/list1"/>
    <dgm:cxn modelId="{D94FDA09-AFE7-4C6E-B87D-FD11419CD191}" type="presParOf" srcId="{37827FFA-1B66-4BA0-A491-78D1D891494A}" destId="{0D3A8CC8-DB33-4270-B2EB-355AD2BE0E94}" srcOrd="15" destOrd="0" presId="urn:microsoft.com/office/officeart/2005/8/layout/list1"/>
    <dgm:cxn modelId="{39587C16-E450-4090-8C06-54EF260E2267}" type="presParOf" srcId="{37827FFA-1B66-4BA0-A491-78D1D891494A}" destId="{858F5880-807F-4931-84BF-2F273F81106D}" srcOrd="16" destOrd="0" presId="urn:microsoft.com/office/officeart/2005/8/layout/list1"/>
    <dgm:cxn modelId="{97935DB1-B04D-4028-A09E-1CE11374DB5F}" type="presParOf" srcId="{858F5880-807F-4931-84BF-2F273F81106D}" destId="{94905062-0FB8-429E-A4DF-DFBF04B61F30}" srcOrd="0" destOrd="0" presId="urn:microsoft.com/office/officeart/2005/8/layout/list1"/>
    <dgm:cxn modelId="{ABCF0EA9-D60E-434D-AECC-722DA1222695}" type="presParOf" srcId="{858F5880-807F-4931-84BF-2F273F81106D}" destId="{5B13D27F-BC36-48A6-B516-B67AB50B89ED}" srcOrd="1" destOrd="0" presId="urn:microsoft.com/office/officeart/2005/8/layout/list1"/>
    <dgm:cxn modelId="{B2861284-3DA6-4896-8177-3645A9E68385}" type="presParOf" srcId="{37827FFA-1B66-4BA0-A491-78D1D891494A}" destId="{7A56C9D4-B829-4B7B-984C-5F11DFDF5C2B}" srcOrd="17" destOrd="0" presId="urn:microsoft.com/office/officeart/2005/8/layout/list1"/>
    <dgm:cxn modelId="{06303D62-CD77-497D-A5E4-F1CA1B837D80}" type="presParOf" srcId="{37827FFA-1B66-4BA0-A491-78D1D891494A}" destId="{08444A9F-4E58-4114-9A5B-37C7A1EF308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7A69D-5082-4730-B36F-B3983D21ECA9}">
      <dsp:nvSpPr>
        <dsp:cNvPr id="0" name=""/>
        <dsp:cNvSpPr/>
      </dsp:nvSpPr>
      <dsp:spPr>
        <a:xfrm>
          <a:off x="0" y="30507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3760D-D7CC-4210-9103-C15BA8BDD02F}">
      <dsp:nvSpPr>
        <dsp:cNvPr id="0" name=""/>
        <dsp:cNvSpPr/>
      </dsp:nvSpPr>
      <dsp:spPr>
        <a:xfrm>
          <a:off x="304800" y="3939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65338"/>
        <a:ext cx="4215322" cy="479482"/>
      </dsp:txXfrm>
    </dsp:sp>
    <dsp:sp modelId="{9ACCAB22-88D6-4EA9-9A00-58C490A569E4}">
      <dsp:nvSpPr>
        <dsp:cNvPr id="0" name=""/>
        <dsp:cNvSpPr/>
      </dsp:nvSpPr>
      <dsp:spPr>
        <a:xfrm>
          <a:off x="0" y="112155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6F078-9553-4143-A794-A22202350FA5}">
      <dsp:nvSpPr>
        <dsp:cNvPr id="0" name=""/>
        <dsp:cNvSpPr/>
      </dsp:nvSpPr>
      <dsp:spPr>
        <a:xfrm>
          <a:off x="304800" y="85587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881818"/>
        <a:ext cx="4215322" cy="479482"/>
      </dsp:txXfrm>
    </dsp:sp>
    <dsp:sp modelId="{F64364C0-45DA-46A7-80E5-4A72FDDED73A}">
      <dsp:nvSpPr>
        <dsp:cNvPr id="0" name=""/>
        <dsp:cNvSpPr/>
      </dsp:nvSpPr>
      <dsp:spPr>
        <a:xfrm>
          <a:off x="0" y="193803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1082C-1F92-43B3-9C41-F78913C49BC4}">
      <dsp:nvSpPr>
        <dsp:cNvPr id="0" name=""/>
        <dsp:cNvSpPr/>
      </dsp:nvSpPr>
      <dsp:spPr>
        <a:xfrm>
          <a:off x="304800" y="167235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1698298"/>
        <a:ext cx="4215322" cy="479482"/>
      </dsp:txXfrm>
    </dsp:sp>
    <dsp:sp modelId="{E9631087-DA9C-406D-B97E-726B69C704CA}">
      <dsp:nvSpPr>
        <dsp:cNvPr id="0" name=""/>
        <dsp:cNvSpPr/>
      </dsp:nvSpPr>
      <dsp:spPr>
        <a:xfrm>
          <a:off x="0" y="275452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18BF6-3089-42BC-A1DD-D5C2B0FBFAD8}">
      <dsp:nvSpPr>
        <dsp:cNvPr id="0" name=""/>
        <dsp:cNvSpPr/>
      </dsp:nvSpPr>
      <dsp:spPr>
        <a:xfrm>
          <a:off x="304800" y="248884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2514779"/>
        <a:ext cx="4215322" cy="479482"/>
      </dsp:txXfrm>
    </dsp:sp>
    <dsp:sp modelId="{08444A9F-4E58-4114-9A5B-37C7A1EF308E}">
      <dsp:nvSpPr>
        <dsp:cNvPr id="0" name=""/>
        <dsp:cNvSpPr/>
      </dsp:nvSpPr>
      <dsp:spPr>
        <a:xfrm>
          <a:off x="0" y="357100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3D27F-BC36-48A6-B516-B67AB50B89ED}">
      <dsp:nvSpPr>
        <dsp:cNvPr id="0" name=""/>
        <dsp:cNvSpPr/>
      </dsp:nvSpPr>
      <dsp:spPr>
        <a:xfrm>
          <a:off x="304800" y="330532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30739" y="3331259"/>
        <a:ext cx="42153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0" i="0" kern="120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9.wmf"/><Relationship Id="rId1" Type="http://schemas.openxmlformats.org/officeDocument/2006/relationships/image" Target="../media/image2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81AC1F11-540E-4EDB-BBCD-CB9D285C0970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461761C2-465C-486E-8E7A-8588C2790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30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2A15458D-AA0B-4848-9270-5328A4C25DC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1" rIns="99041" bIns="4952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5"/>
          </a:xfrm>
          <a:prstGeom prst="rect">
            <a:avLst/>
          </a:prstGeom>
        </p:spPr>
        <p:txBody>
          <a:bodyPr vert="horz" lIns="99041" tIns="49521" rIns="99041" bIns="4952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612A26CD-8596-42E3-A083-CA11E83E3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4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5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7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0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4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7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3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3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5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29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0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13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10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5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3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27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76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6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68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28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3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88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26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05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4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explanation of the sea clutter decomposition inspired me to do this work.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3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4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28078954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3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51436812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67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424989390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48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54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206099397"/>
              </p:ext>
            </p:extLst>
          </p:nvPr>
        </p:nvGraphicFramePr>
        <p:xfrm>
          <a:off x="1880441" y="14231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6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780824" y="1254187"/>
            <a:ext cx="7834130" cy="48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i="0" baseline="0">
                <a:latin typeface="+mn-lt"/>
                <a:ea typeface="+mn-ea"/>
              </a:rPr>
              <a:t>● </a:t>
            </a:r>
            <a:r>
              <a:rPr lang="zh-CN" altLang="en-US" sz="2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大要点</a:t>
            </a:r>
          </a:p>
          <a:p>
            <a:pPr lvl="0"/>
            <a:endParaRPr lang="zh-CN" altLang="en-US"/>
          </a:p>
        </p:txBody>
      </p:sp>
      <p:sp>
        <p:nvSpPr>
          <p:cNvPr id="9" name="文本占位符 2"/>
          <p:cNvSpPr>
            <a:spLocks noGrp="1"/>
          </p:cNvSpPr>
          <p:nvPr>
            <p:ph idx="13" hasCustomPrompt="1"/>
          </p:nvPr>
        </p:nvSpPr>
        <p:spPr>
          <a:xfrm>
            <a:off x="780824" y="1992069"/>
            <a:ext cx="7834130" cy="386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1400" b="1" i="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67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81741" y="1086900"/>
            <a:ext cx="7602585" cy="424274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80116" y="5435470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5653" y="5871704"/>
            <a:ext cx="4830581" cy="3215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043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5062334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983299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236" y="5849529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3728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604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012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16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5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061853459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9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68659141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530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702185905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5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82031363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58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提纲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38990897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57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62703" y="6304101"/>
            <a:ext cx="40542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6542C504-34CE-422D-AEEE-07DC67966C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86934856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75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50519091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71" y="57994"/>
            <a:ext cx="644400" cy="6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" y="71056"/>
            <a:ext cx="8592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nyexian@fox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9.wmf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19.wmf"/><Relationship Id="rId25" Type="http://schemas.openxmlformats.org/officeDocument/2006/relationships/image" Target="../media/image34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png"/><Relationship Id="rId11" Type="http://schemas.openxmlformats.org/officeDocument/2006/relationships/image" Target="../media/image36.tiff"/><Relationship Id="rId24" Type="http://schemas.openxmlformats.org/officeDocument/2006/relationships/oleObject" Target="../embeddings/oleObject10.bin"/><Relationship Id="rId5" Type="http://schemas.openxmlformats.org/officeDocument/2006/relationships/image" Target="../media/image14.png"/><Relationship Id="rId15" Type="http://schemas.openxmlformats.org/officeDocument/2006/relationships/image" Target="../media/image19.wmf"/><Relationship Id="rId23" Type="http://schemas.openxmlformats.org/officeDocument/2006/relationships/image" Target="../media/image34.wmf"/><Relationship Id="rId10" Type="http://schemas.openxmlformats.org/officeDocument/2006/relationships/image" Target="../media/image33.tiff"/><Relationship Id="rId19" Type="http://schemas.openxmlformats.org/officeDocument/2006/relationships/image" Target="../media/image29.wmf"/><Relationship Id="rId4" Type="http://schemas.openxmlformats.org/officeDocument/2006/relationships/image" Target="../media/image15.tiff"/><Relationship Id="rId9" Type="http://schemas.openxmlformats.org/officeDocument/2006/relationships/image" Target="../media/image21.tif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1.tiff"/><Relationship Id="rId7" Type="http://schemas.openxmlformats.org/officeDocument/2006/relationships/image" Target="../media/image6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tiff"/><Relationship Id="rId5" Type="http://schemas.openxmlformats.org/officeDocument/2006/relationships/image" Target="../media/image63.tiff"/><Relationship Id="rId10" Type="http://schemas.openxmlformats.org/officeDocument/2006/relationships/image" Target="../media/image67.tiff"/><Relationship Id="rId4" Type="http://schemas.openxmlformats.org/officeDocument/2006/relationships/image" Target="../media/image62.tiff"/><Relationship Id="rId9" Type="http://schemas.openxmlformats.org/officeDocument/2006/relationships/image" Target="../media/image6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"/><Relationship Id="rId3" Type="http://schemas.openxmlformats.org/officeDocument/2006/relationships/image" Target="../media/image75.tif"/><Relationship Id="rId7" Type="http://schemas.openxmlformats.org/officeDocument/2006/relationships/image" Target="../media/image79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tif"/><Relationship Id="rId5" Type="http://schemas.openxmlformats.org/officeDocument/2006/relationships/image" Target="../media/image77.tif"/><Relationship Id="rId4" Type="http://schemas.openxmlformats.org/officeDocument/2006/relationships/image" Target="../media/image76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t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tif"/><Relationship Id="rId5" Type="http://schemas.openxmlformats.org/officeDocument/2006/relationships/image" Target="../media/image102.tif"/><Relationship Id="rId4" Type="http://schemas.openxmlformats.org/officeDocument/2006/relationships/image" Target="../media/image101.t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14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0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tiff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tiff"/><Relationship Id="rId11" Type="http://schemas.openxmlformats.org/officeDocument/2006/relationships/image" Target="../media/image19.wmf"/><Relationship Id="rId5" Type="http://schemas.openxmlformats.org/officeDocument/2006/relationships/image" Target="../media/image22.tif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1.tiff"/><Relationship Id="rId9" Type="http://schemas.openxmlformats.org/officeDocument/2006/relationships/image" Target="../media/image25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31.tif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7.wmf"/><Relationship Id="rId17" Type="http://schemas.openxmlformats.org/officeDocument/2006/relationships/image" Target="../media/image33.tif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tiff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5.tiff"/><Relationship Id="rId15" Type="http://schemas.openxmlformats.org/officeDocument/2006/relationships/image" Target="../media/image28.wmf"/><Relationship Id="rId10" Type="http://schemas.openxmlformats.org/officeDocument/2006/relationships/image" Target="../media/image19.wmf"/><Relationship Id="rId19" Type="http://schemas.openxmlformats.org/officeDocument/2006/relationships/image" Target="../media/image29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0871" y="2009062"/>
            <a:ext cx="8262257" cy="21383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SIRV-Based High-Resolution PolSAR</a:t>
            </a:r>
            <a:b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Speckle Suppression via</a:t>
            </a:r>
            <a:b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Dual-Domain Filtering</a:t>
            </a:r>
            <a:endParaRPr lang="zh-CN" altLang="en-US" sz="3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65155" y="784458"/>
            <a:ext cx="1810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IGARSS 2019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1959" y="4413071"/>
            <a:ext cx="63082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u="sng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Yexian Ren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Lingli Zhao , Jie Yang, Pingxiang Li, Lei Shi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E-mail</a:t>
            </a:r>
            <a:r>
              <a:rPr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renyexian@foxmail.com</a:t>
            </a:r>
            <a:endParaRPr lang="en-US" altLang="zh-CN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ork done at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Wuhan University</a:t>
            </a:r>
            <a:endParaRPr kumimoji="0" lang="en-US" altLang="zh-CN" sz="20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0951" t="8383" r="12427" b="5580"/>
          <a:stretch/>
        </p:blipFill>
        <p:spPr>
          <a:xfrm>
            <a:off x="1738412" y="639824"/>
            <a:ext cx="779571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 of Dual-domain Filter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52" y="1129136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High-resolution PolSAR image reconstruction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4864" y="1632442"/>
            <a:ext cx="8209049" cy="4974904"/>
            <a:chOff x="762244" y="1557378"/>
            <a:chExt cx="8209049" cy="49749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50" y="1635888"/>
              <a:ext cx="900000" cy="19280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7003" y="1632636"/>
              <a:ext cx="900000" cy="192966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057" y="1632636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000" y="4042161"/>
              <a:ext cx="900000" cy="19280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989" y="4042160"/>
              <a:ext cx="900000" cy="19280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519" y="4042160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圆角矩形 13"/>
            <p:cNvSpPr/>
            <p:nvPr/>
          </p:nvSpPr>
          <p:spPr>
            <a:xfrm>
              <a:off x="3950447" y="1590801"/>
              <a:ext cx="1225743" cy="482195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541" name="Equation" r:id="rId14" imgW="266400" imgH="215640" progId="Equation.DSMT4">
                        <p:embed/>
                      </p:oleObj>
                    </mc:Choice>
                    <mc:Fallback>
                      <p:oleObj name="Equation" r:id="rId14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7" name="Equation" r:id="rId16" imgW="266400" imgH="215640" progId="Equation.DSMT4">
                        <p:embed/>
                      </p:oleObj>
                    </mc:Choice>
                    <mc:Fallback>
                      <p:oleObj name="Equation" r:id="rId16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4405545" y="3593355"/>
              <a:ext cx="36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53223" y="3933773"/>
              <a:ext cx="4709459" cy="25985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542" name="Equation" r:id="rId18" imgW="114120" imgH="164880" progId="Equation.DSMT4">
                        <p:embed/>
                      </p:oleObj>
                    </mc:Choice>
                    <mc:Fallback>
                      <p:oleObj name="Equation" r:id="rId18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8" name="Equation" r:id="rId20" imgW="114120" imgH="164880" progId="Equation.DSMT4">
                        <p:embed/>
                      </p:oleObj>
                    </mc:Choice>
                    <mc:Fallback>
                      <p:oleObj name="Equation" r:id="rId20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543" name="Equation" r:id="rId22" imgW="139680" imgH="177480" progId="Equation.DSMT4">
                        <p:embed/>
                      </p:oleObj>
                    </mc:Choice>
                    <mc:Fallback>
                      <p:oleObj name="Equation" r:id="rId22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9" name="Equation" r:id="rId24" imgW="139680" imgH="177480" progId="Equation.DSMT4">
                        <p:embed/>
                      </p:oleObj>
                    </mc:Choice>
                    <mc:Fallback>
                      <p:oleObj name="Equation" r:id="rId24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21" name="曲线连接符 20"/>
            <p:cNvCxnSpPr/>
            <p:nvPr/>
          </p:nvCxnSpPr>
          <p:spPr>
            <a:xfrm flipV="1">
              <a:off x="5170214" y="1963861"/>
              <a:ext cx="808593" cy="46258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082600" y="1590801"/>
              <a:ext cx="285239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Three-dimensional complex Gauss random speckle is suppressed sufficiently;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stable state of polarization information is obtained.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8899" y="4656822"/>
              <a:ext cx="21821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polarimetric coherency matrix is amplitude modulated by texture information.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060117" y="1557378"/>
              <a:ext cx="2911176" cy="12124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曲线连接符 28"/>
            <p:cNvCxnSpPr>
              <a:stCxn id="17" idx="1"/>
            </p:cNvCxnSpPr>
            <p:nvPr/>
          </p:nvCxnSpPr>
          <p:spPr>
            <a:xfrm rot="10800000">
              <a:off x="3024095" y="4918636"/>
              <a:ext cx="729129" cy="314393"/>
            </a:xfrm>
            <a:prstGeom prst="curvedConnector3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762244" y="4658490"/>
              <a:ext cx="2203741" cy="95243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52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CETC-38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Hainan Lingshui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" y="1099507"/>
            <a:ext cx="4410000" cy="551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2" y="1099507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6" y="187782"/>
            <a:ext cx="3060000" cy="6555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15" y="187782"/>
            <a:ext cx="3060000" cy="65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Normalized Coherency Matrix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78" y="1145106"/>
            <a:ext cx="4032000" cy="50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" y="1145106"/>
            <a:ext cx="4032000" cy="5040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73629" y="6270295"/>
            <a:ext cx="2933936" cy="369332"/>
            <a:chOff x="1260566" y="6283357"/>
            <a:chExt cx="2933936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1836444" y="6283357"/>
              <a:ext cx="2358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SIRV estimator result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368814"/>
                </p:ext>
              </p:extLst>
            </p:nvPr>
          </p:nvGraphicFramePr>
          <p:xfrm>
            <a:off x="1260566" y="6320033"/>
            <a:ext cx="585922" cy="31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3" name="Equation" r:id="rId6" imgW="279360" imgH="152280" progId="Equation.DSMT4">
                    <p:embed/>
                  </p:oleObj>
                </mc:Choice>
                <mc:Fallback>
                  <p:oleObj name="Equation" r:id="rId6" imgW="279360" imgH="1522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60566" y="6320033"/>
                          <a:ext cx="585922" cy="3195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5626851" y="6270295"/>
            <a:ext cx="26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Dual-domain filter result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9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CETC-38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Hainan Lingshui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" y="1055913"/>
            <a:ext cx="4464014" cy="5580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055930"/>
            <a:ext cx="4464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CETC-38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Hainan Lingshui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" y="1123406"/>
            <a:ext cx="4410000" cy="44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1" y="1123406"/>
            <a:ext cx="4410000" cy="44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799" y="5670526"/>
            <a:ext cx="82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experimental results on the single-look PolSAR data is excellent.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Even when dealing with complex scenarios, it is still robust.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1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DLR FSAR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Kaufbeuren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" y="1133901"/>
            <a:ext cx="4410000" cy="551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133901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" y="495513"/>
            <a:ext cx="4320000" cy="59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58" y="495513"/>
            <a:ext cx="432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IECAS C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Hebei Zunhua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" y="1147354"/>
            <a:ext cx="4320000" cy="5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5" y="1147354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DLR ESAR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 band,  Oberpfaffenhofen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74" y="1269928"/>
            <a:ext cx="4320000" cy="5141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" y="1269928"/>
            <a:ext cx="4320000" cy="51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PolSAR Speckle Filtering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792" y="1623012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An important topic in SAR image processing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115" y="2077922"/>
            <a:ext cx="851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estimating physical/polarization parameters; image segmentation; target detection; classification and terrain interpretation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5991" y="2842453"/>
            <a:ext cx="8831757" cy="3766643"/>
            <a:chOff x="181614" y="2440433"/>
            <a:chExt cx="8831757" cy="3766643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4868" y="2440433"/>
              <a:ext cx="6608503" cy="3766641"/>
              <a:chOff x="3390581" y="12944"/>
              <a:chExt cx="8673351" cy="426490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0581" y="748521"/>
                <a:ext cx="4510094" cy="3139408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866" y="748521"/>
                <a:ext cx="4416066" cy="3139200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 rot="2157352">
                <a:off x="4652632" y="1345535"/>
                <a:ext cx="2020900" cy="100956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标题 1"/>
              <p:cNvSpPr txBox="1">
                <a:spLocks/>
              </p:cNvSpPr>
              <p:nvPr/>
            </p:nvSpPr>
            <p:spPr>
              <a:xfrm>
                <a:off x="4170903" y="3887717"/>
                <a:ext cx="3326879" cy="3901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4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Original 4-look PolSAR image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标题 1"/>
              <p:cNvSpPr txBox="1">
                <a:spLocks/>
              </p:cNvSpPr>
              <p:nvPr/>
            </p:nvSpPr>
            <p:spPr>
              <a:xfrm>
                <a:off x="8723978" y="3887717"/>
                <a:ext cx="3041247" cy="39013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After 7*7 Refined Lee filter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 flipV="1">
                <a:off x="5955126" y="668511"/>
                <a:ext cx="822275" cy="71697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标题 1"/>
              <p:cNvSpPr txBox="1">
                <a:spLocks/>
              </p:cNvSpPr>
              <p:nvPr/>
            </p:nvSpPr>
            <p:spPr>
              <a:xfrm>
                <a:off x="5920866" y="12944"/>
                <a:ext cx="6043029" cy="578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fluctuation of speckle leads to centroid aliasing of different scattering mechanisms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1614" y="2933453"/>
              <a:ext cx="2321226" cy="3273623"/>
              <a:chOff x="301400" y="2112708"/>
              <a:chExt cx="2901846" cy="4073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01400" y="2112708"/>
                <a:ext cx="2901846" cy="3550025"/>
                <a:chOff x="283386" y="2212809"/>
                <a:chExt cx="2901846" cy="3550025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86" y="2212809"/>
                  <a:ext cx="2901846" cy="3550025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751115" y="2971801"/>
                  <a:ext cx="178654" cy="1786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010015" y="4138494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486223" y="5259078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986729" y="5662733"/>
                <a:ext cx="1531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AIRSAR L-band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San Francisco</a:t>
                </a:r>
                <a:endParaRPr kumimoji="0" lang="zh-CN" altLang="en-US" sz="1400" b="1" u="none" strike="noStrike" kern="120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185991" y="1168199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Speckle Suppression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633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GaoFen-3 C-band  PolSAR Data, Xi’An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8" y="1271447"/>
            <a:ext cx="7020001" cy="54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793A792-6A8A-4DC5-9C5B-801A5C9E39D0}"/>
              </a:ext>
            </a:extLst>
          </p:cNvPr>
          <p:cNvSpPr txBox="1"/>
          <p:nvPr/>
        </p:nvSpPr>
        <p:spPr>
          <a:xfrm>
            <a:off x="8105339" y="6148227"/>
            <a:ext cx="110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Single Look Complex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5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GaoFen-3 C-band  PolSAR Data, Xi’An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01" y="1277982"/>
            <a:ext cx="7020000" cy="54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49459F-560D-4FFF-810A-C748B4C6BC20}"/>
              </a:ext>
            </a:extLst>
          </p:cNvPr>
          <p:cNvSpPr txBox="1"/>
          <p:nvPr/>
        </p:nvSpPr>
        <p:spPr>
          <a:xfrm>
            <a:off x="8105339" y="6148227"/>
            <a:ext cx="110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Filtering Result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7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1107" y="6314803"/>
            <a:ext cx="8082313" cy="365262"/>
          </a:xfrm>
        </p:spPr>
        <p:txBody>
          <a:bodyPr>
            <a:no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GF3 Sea scene reconstruction: ships and waves (using dual-domain filter)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214449"/>
            <a:ext cx="8158254" cy="28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6" y="3264626"/>
            <a:ext cx="815825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4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953" y="1363726"/>
            <a:ext cx="9012771" cy="4743070"/>
            <a:chOff x="72450" y="1513949"/>
            <a:chExt cx="9012771" cy="47430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" y="1513951"/>
              <a:ext cx="2214000" cy="47430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817" y="1513949"/>
              <a:ext cx="2214000" cy="47430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45" y="1513949"/>
              <a:ext cx="2214000" cy="47430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221" y="1513949"/>
              <a:ext cx="2214000" cy="4743070"/>
            </a:xfrm>
            <a:prstGeom prst="rect">
              <a:avLst/>
            </a:prstGeom>
          </p:spPr>
        </p:pic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9447" y="615874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5121" y="615874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3083" y="6158746"/>
            <a:ext cx="113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9468" y="6158746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3340" y="634150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27080" y="634150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0747" y="6366324"/>
            <a:ext cx="114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6905" y="6366324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155233"/>
            <a:ext cx="2214000" cy="3044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03" y="155233"/>
            <a:ext cx="2214000" cy="3044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2" y="155233"/>
            <a:ext cx="2214000" cy="3044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155233"/>
            <a:ext cx="2214000" cy="304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3381753"/>
            <a:ext cx="2214000" cy="29080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08" y="3381753"/>
            <a:ext cx="2214000" cy="29080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99" y="3381753"/>
            <a:ext cx="2214000" cy="29080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3381752"/>
            <a:ext cx="2214000" cy="29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4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Separated Multiplicative Noise (Ratio)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64" t="4418" r="2024" b="3219"/>
          <a:stretch/>
        </p:blipFill>
        <p:spPr>
          <a:xfrm>
            <a:off x="1654261" y="1038359"/>
            <a:ext cx="6000317" cy="4073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Theoretical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𝑙𝑜𝑜𝑘</m:t>
                            </m:r>
                          </m:den>
                        </m:f>
                      </m:e>
                    </m:ra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deviates too much from 1, it shows radiation distortion.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far less than 1</a:t>
                </a:r>
                <a:r>
                  <a: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speckle suppression is not complete.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greater than the theoretical value, the results deviate from the true RCS.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blipFill>
                <a:blip r:embed="rId4"/>
                <a:stretch>
                  <a:fillRect l="-130" t="-9524" r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on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1000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800 single-look PolSAR</a:t>
                </a:r>
                <a:r>
                  <a:rPr lang="zh-CN" altLang="en-US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image</a:t>
                </a:r>
                <a:endPara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blipFill>
                <a:blip r:embed="rId6"/>
                <a:stretch>
                  <a:fillRect l="-578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000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ENL in homogenous region: From 1  to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870" y="1258334"/>
            <a:ext cx="8977074" cy="4928340"/>
            <a:chOff x="94598" y="1402030"/>
            <a:chExt cx="8977074" cy="4928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8" y="1402030"/>
              <a:ext cx="4410000" cy="49283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672" y="1402030"/>
              <a:ext cx="4410000" cy="4928340"/>
            </a:xfrm>
            <a:prstGeom prst="rect">
              <a:avLst/>
            </a:prstGeom>
          </p:spPr>
        </p:pic>
      </p:grpSp>
      <p:sp>
        <p:nvSpPr>
          <p:cNvPr id="6" name="标题 1"/>
          <p:cNvSpPr txBox="1">
            <a:spLocks/>
          </p:cNvSpPr>
          <p:nvPr/>
        </p:nvSpPr>
        <p:spPr>
          <a:xfrm>
            <a:off x="222228" y="6238768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original single-look PolSAR image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861719" y="6238767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filtered PolSAR image </a:t>
            </a:r>
          </a:p>
        </p:txBody>
      </p:sp>
    </p:spTree>
    <p:extLst>
      <p:ext uri="{BB962C8B-B14F-4D97-AF65-F5344CB8AC3E}">
        <p14:creationId xmlns:p14="http://schemas.microsoft.com/office/powerpoint/2010/main" val="14962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Polarimetric Whitening Filter Processing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058098"/>
            <a:ext cx="4140000" cy="517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70" y="1058098"/>
            <a:ext cx="4140000" cy="5175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6233097"/>
            <a:ext cx="4572000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Structural information extracted from the original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(including a lot of natural clutter in homogenous region)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794070" y="6233097"/>
            <a:ext cx="4180114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 the dual-domain filtered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(almost no natural clutter in homogenous region)</a:t>
            </a:r>
          </a:p>
        </p:txBody>
      </p:sp>
    </p:spTree>
    <p:extLst>
      <p:ext uri="{BB962C8B-B14F-4D97-AF65-F5344CB8AC3E}">
        <p14:creationId xmlns:p14="http://schemas.microsoft.com/office/powerpoint/2010/main" val="4122177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Polarimetric Entropy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5" y="1368915"/>
            <a:ext cx="4410000" cy="492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9" y="1368915"/>
            <a:ext cx="4410000" cy="4928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1050" y="6231941"/>
            <a:ext cx="9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81-look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1194" y="6231941"/>
            <a:ext cx="20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dual-domain filter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638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 </a:t>
            </a:r>
            <a:r>
              <a:rPr lang="en-US" altLang="zh-CN" sz="2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H/Alpha/A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4044" y="1120550"/>
            <a:ext cx="8211466" cy="5454019"/>
            <a:chOff x="925710" y="1106902"/>
            <a:chExt cx="8211466" cy="54540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4" t="10317" r="18196" b="21720"/>
            <a:stretch/>
          </p:blipFill>
          <p:spPr>
            <a:xfrm>
              <a:off x="925710" y="1106902"/>
              <a:ext cx="2520000" cy="2503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8" t="10468" r="17902" b="21112"/>
            <a:stretch/>
          </p:blipFill>
          <p:spPr>
            <a:xfrm>
              <a:off x="925710" y="3946798"/>
              <a:ext cx="2520000" cy="25890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8" t="9861" r="18786" b="21416"/>
            <a:stretch/>
          </p:blipFill>
          <p:spPr>
            <a:xfrm>
              <a:off x="3827418" y="1106902"/>
              <a:ext cx="2520000" cy="258872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1" t="9556" r="19081" b="21264"/>
            <a:stretch/>
          </p:blipFill>
          <p:spPr>
            <a:xfrm>
              <a:off x="3827418" y="3925060"/>
              <a:ext cx="2520000" cy="26358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4" t="9557" r="17754" b="21416"/>
            <a:stretch/>
          </p:blipFill>
          <p:spPr>
            <a:xfrm>
              <a:off x="6561453" y="1106902"/>
              <a:ext cx="2520000" cy="25709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9" t="10012" r="17312" b="19592"/>
            <a:stretch/>
          </p:blipFill>
          <p:spPr>
            <a:xfrm>
              <a:off x="6554629" y="3950179"/>
              <a:ext cx="2582547" cy="2610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2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Previous Works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5990" y="1155135"/>
            <a:ext cx="87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PolSAR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speckle filter (TGRS 2010~2017)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694" y="1559860"/>
            <a:ext cx="772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SDAN (IDAN+SIRV), [Vasile et al. 2010]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(Wishart-based) , [Chen et al. 2011]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+ Lee, [Zhong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meanshift (meanshift+sigma+LMMSE), [Lang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Adaptive size window + Lee (homogenous index), [Lang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NL-SAR (Nonlocal + Wishart Kernel + LMMSE), [Deledalle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Extended Sigma (Rayleigh-based), [Lee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ACM (boxcar+SIRV+local heterogeneity coefficients), [Yang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POSSC (patch ordering+simultaneous sparse coding), [Xu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GMM + Nonlocal, [Wang et al. 2017]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22527" y="5814445"/>
            <a:ext cx="655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5/10 specifically discussed the heterogeneity and high-resolution PolSAR images.</a:t>
            </a:r>
          </a:p>
        </p:txBody>
      </p:sp>
    </p:spTree>
    <p:extLst>
      <p:ext uri="{BB962C8B-B14F-4D97-AF65-F5344CB8AC3E}">
        <p14:creationId xmlns:p14="http://schemas.microsoft.com/office/powerpoint/2010/main" val="168003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Point Targets Preservation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" y="1227908"/>
            <a:ext cx="8339614" cy="55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5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Effect on the PolSAR Data Classification  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" y="2233748"/>
            <a:ext cx="4320000" cy="3164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2233747"/>
            <a:ext cx="4320000" cy="31640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446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AIRSAR L flevoland PolSAR data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840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PolSAR dual-domain filter result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4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Effect on the PolSAR Data Classification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463339" y="6061614"/>
            <a:ext cx="690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Groundtruth;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150 pixels in each class are randomly selected as training samples.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39" y="1265978"/>
            <a:ext cx="638975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6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Dual-domain filter + Random Forest Classifier  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1187" y="5825810"/>
            <a:ext cx="8974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result will be further improved.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1145810"/>
            <a:ext cx="6389760" cy="46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1541" y="5179479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 0.9822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Kappa index: 0.9795</a:t>
            </a:r>
          </a:p>
        </p:txBody>
      </p:sp>
    </p:spTree>
    <p:extLst>
      <p:ext uri="{BB962C8B-B14F-4D97-AF65-F5344CB8AC3E}">
        <p14:creationId xmlns:p14="http://schemas.microsoft.com/office/powerpoint/2010/main" val="2149024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Boxcar 5*5 + Random Forest Classifier  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91541" y="5161307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 0.9225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Kappa index: 0.9112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" y="1127638"/>
            <a:ext cx="6389760" cy="468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295" y="5878061"/>
            <a:ext cx="8661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extraction.</a:t>
            </a:r>
          </a:p>
          <a:p>
            <a:r>
              <a:rPr lang="en-US" altLang="zh-CN" sz="1400" b="1" u="sng">
                <a:latin typeface="Times New Roman" panose="02020603050405020304" pitchFamily="18" charset="0"/>
                <a:ea typeface="黑体" panose="02010609060101010101" pitchFamily="49" charset="-122"/>
              </a:rPr>
              <a:t>If some feature extraction methods are applied, the classification result will be further improved.</a:t>
            </a:r>
          </a:p>
        </p:txBody>
      </p:sp>
    </p:spTree>
    <p:extLst>
      <p:ext uri="{BB962C8B-B14F-4D97-AF65-F5344CB8AC3E}">
        <p14:creationId xmlns:p14="http://schemas.microsoft.com/office/powerpoint/2010/main" val="1850240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 of Classification Details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4836" r="73991" b="12555"/>
          <a:stretch/>
        </p:blipFill>
        <p:spPr>
          <a:xfrm>
            <a:off x="741317" y="1091902"/>
            <a:ext cx="3765369" cy="2401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64666" r="73642" b="12212"/>
          <a:stretch/>
        </p:blipFill>
        <p:spPr>
          <a:xfrm>
            <a:off x="766151" y="3928093"/>
            <a:ext cx="3726838" cy="240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733" y="3493438"/>
            <a:ext cx="2161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Filter+classifer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1051" y="6354642"/>
            <a:ext cx="177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ea typeface="黑体" panose="02010609060101010101" pitchFamily="49" charset="-122"/>
              </a:rPr>
              <a:t>Boxcar 5*5+classifer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33" t="64845" r="73639" b="12337"/>
          <a:stretch/>
        </p:blipFill>
        <p:spPr>
          <a:xfrm>
            <a:off x="4980214" y="2749830"/>
            <a:ext cx="3771111" cy="2401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3613" y="5220615"/>
            <a:ext cx="304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ea typeface="黑体" panose="02010609060101010101" pitchFamily="49" charset="-122"/>
              </a:rPr>
              <a:t>Pauli-RGB block of original PolSAR data </a:t>
            </a:r>
          </a:p>
        </p:txBody>
      </p:sp>
      <p:sp>
        <p:nvSpPr>
          <p:cNvPr id="11" name="矩形 10"/>
          <p:cNvSpPr/>
          <p:nvPr/>
        </p:nvSpPr>
        <p:spPr>
          <a:xfrm>
            <a:off x="5741684" y="156996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0696" y="585023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4506686" y="1754634"/>
            <a:ext cx="1234998" cy="53803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  <a:endCxn id="12" idx="1"/>
          </p:cNvCxnSpPr>
          <p:nvPr/>
        </p:nvCxnSpPr>
        <p:spPr>
          <a:xfrm>
            <a:off x="4492989" y="5131790"/>
            <a:ext cx="1227707" cy="903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68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9020" y="606116"/>
            <a:ext cx="8728714" cy="5552929"/>
            <a:chOff x="219020" y="606116"/>
            <a:chExt cx="8728714" cy="555292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20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6318" y="5820491"/>
              <a:ext cx="3245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AIRSAR L flevoland PolSAR data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46659" y="5820491"/>
              <a:ext cx="2365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result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34" y="606116"/>
              <a:ext cx="4320000" cy="52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479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3706" y="606115"/>
            <a:ext cx="8933366" cy="5891484"/>
            <a:chOff x="153706" y="606115"/>
            <a:chExt cx="8933366" cy="589148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06" y="606116"/>
              <a:ext cx="4320000" cy="521437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14890" y="5820491"/>
              <a:ext cx="3149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+ RF classifer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6065" y="6159045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Rate:0.9696;  Kappa Index: 0.9640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761" y="606115"/>
              <a:ext cx="4320000" cy="521437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807080" y="5820490"/>
              <a:ext cx="276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Boxcar5*5 + RF classifer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09431" y="6152513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Rate:0.9485;  Kappa Index: 0.9392</a:t>
              </a:r>
              <a:r>
                <a: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632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90356" y="6419619"/>
            <a:ext cx="309544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EMISAR L foulum PolSAR data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02144" y="6424398"/>
            <a:ext cx="3361463" cy="35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 PolSAR dual-domain filter result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0" y="254726"/>
            <a:ext cx="3600036" cy="61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8" y="254726"/>
            <a:ext cx="360003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3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1669" y="6023117"/>
            <a:ext cx="314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 + RF classifer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890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Rate:0.9157;  Kappa Index: 0.8901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3" y="286478"/>
            <a:ext cx="3240000" cy="567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67" y="286478"/>
            <a:ext cx="3240000" cy="567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9402" y="6031004"/>
            <a:ext cx="2970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boxcar filter 5*5 + RF classifer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5841" y="6352704"/>
            <a:ext cx="39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Correct Rate:0.8701;  Kappa Index: 0.8329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2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Resolution: Medium/low  VS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991" y="1155135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Heterogeneous regions in high resolution images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138" y="1616800"/>
            <a:ext cx="806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High resolution inevitably leads to heterogeneous clutter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991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34525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2" y="2156355"/>
            <a:ext cx="2994341" cy="2317814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656728" y="4440880"/>
            <a:ext cx="355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Larger resolution unit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(sufficient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elementary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scatterers)</a:t>
            </a:r>
            <a:endParaRPr lang="zh-CN" altLang="en-US" sz="16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18355" y="5030618"/>
            <a:ext cx="418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Central limit theorem</a:t>
            </a: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CLT;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Gaussian model is used to model the echo (Complex Vectors).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The amplitude obeys Rayleigh distribution and the multilook coherency matrix obeys Wishart distribution.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32" y="2188521"/>
            <a:ext cx="3608997" cy="2389519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4918932" y="4661477"/>
            <a:ext cx="3793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Smaller resolution units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(elementary scatterers is not sufficient)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 grazing angle + narrow-beam 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(non-stationary reflectivity)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右箭头 136"/>
          <p:cNvSpPr/>
          <p:nvPr/>
        </p:nvSpPr>
        <p:spPr>
          <a:xfrm>
            <a:off x="5173659" y="5943600"/>
            <a:ext cx="547874" cy="3344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5833776" y="5910751"/>
            <a:ext cx="2590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Heterogeneous clutter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03575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GaoFeng-3 PolSAR Classification, Xi’An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83" y="2002660"/>
            <a:ext cx="4186119" cy="322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4971" y="5397643"/>
            <a:ext cx="81740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The scene is divided into five classes.</a:t>
            </a:r>
          </a:p>
          <a:p>
            <a:pPr lvl="0"/>
            <a:r>
              <a:rPr lang="en-US" altLang="zh-CN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150 pixels in each class are randomly selected as training samples.</a:t>
            </a:r>
          </a:p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The nine channels of the dual-domain filtered coherency matrix are directly input into the random forest without any feature extraction.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" y="2002660"/>
            <a:ext cx="4188600" cy="32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51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1" y="566626"/>
            <a:ext cx="7200000" cy="55384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9975" y="6203060"/>
            <a:ext cx="3770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GF3, Xi’An Classification Result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24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93916" y="1074342"/>
            <a:ext cx="8732520" cy="25412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The computational load of the dual domain filter is very large. 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Basic assumptions of SIRV: All polarization channels share the same texture.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P-band high-resolution PolSAR radar has strong penetration. When H-polarized and V-polarized electromagnetic waves penetrate some objects, their attenuation rates are different. The different textures may be observed in different polarization modes .</a:t>
            </a:r>
          </a:p>
        </p:txBody>
      </p:sp>
    </p:spTree>
    <p:extLst>
      <p:ext uri="{BB962C8B-B14F-4D97-AF65-F5344CB8AC3E}">
        <p14:creationId xmlns:p14="http://schemas.microsoft.com/office/powerpoint/2010/main" val="793029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IECAS P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 PolSAR Data, Hebei Zunhua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9847" y="1097283"/>
            <a:ext cx="8804306" cy="4320000"/>
            <a:chOff x="150219" y="1534883"/>
            <a:chExt cx="8804306" cy="43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19" y="1534883"/>
              <a:ext cx="4320000" cy="432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525" y="1534883"/>
              <a:ext cx="4320000" cy="4320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27527" y="5687258"/>
            <a:ext cx="8157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dual-domain filter may fail when SIRV model and PWF are physically invalid.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 shows that the dual-domain filter is still effective for speckle suppression, but it may lead to blur when dealing with some distributed targets.</a:t>
            </a:r>
          </a:p>
        </p:txBody>
      </p:sp>
    </p:spTree>
    <p:extLst>
      <p:ext uri="{BB962C8B-B14F-4D97-AF65-F5344CB8AC3E}">
        <p14:creationId xmlns:p14="http://schemas.microsoft.com/office/powerpoint/2010/main" val="2557730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When there is ambiguity on the PolSAR image</a:t>
            </a:r>
            <a:endParaRPr lang="zh-CN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8371" y="6313521"/>
            <a:ext cx="816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filter is difficult to deal with the ambiguity of the image itself.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0258" y="1070528"/>
            <a:ext cx="8255182" cy="5047716"/>
            <a:chOff x="816972" y="1093833"/>
            <a:chExt cx="8255182" cy="50477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813" y="3576549"/>
              <a:ext cx="2250000" cy="2565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19" y="3576549"/>
              <a:ext cx="2250000" cy="2565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2" y="1093834"/>
              <a:ext cx="3600000" cy="23107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832" y="1093833"/>
              <a:ext cx="3600000" cy="231074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H="1">
              <a:off x="3187337" y="1948759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2725783" y="3831987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6868886" y="179636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13377" y="2357164"/>
              <a:ext cx="1504150" cy="477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6594565" y="379752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35978" y="5632306"/>
              <a:ext cx="125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FSAR X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Original data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87983" y="5632305"/>
              <a:ext cx="1384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Dual-domain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filter result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738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976408" y="6380300"/>
            <a:ext cx="5434738" cy="366666"/>
          </a:xfrm>
        </p:spPr>
        <p:txBody>
          <a:bodyPr>
            <a:normAutofit fontScale="90000"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Changjiang Bridge in Wuhan (GaoFen-3)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85560"/>
            <a:ext cx="6113892" cy="30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1" y="3232930"/>
            <a:ext cx="6113892" cy="3060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760720" y="1214845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5773782" y="4294438"/>
            <a:ext cx="267789" cy="326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50668" y="2807006"/>
            <a:ext cx="777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Origin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565" y="5951009"/>
            <a:ext cx="1443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filtering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3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0178" y="1348316"/>
            <a:ext cx="797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challenges in processing high-resolution PolSAR images is the entanglement of texture and speckle. The dual-domain filter based on clutter decomposition can achieve a good balance between the detail preservation of texture and suppression of speckle.</a:t>
            </a:r>
          </a:p>
          <a:p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the dual-domain filtering, a high signal-to-clutter ratio filtering result can be obtained. This will contribute to the further processing and application of PolSAR data, such as classification and segmentation.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obvious limitations of the dual-domain filter is that the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load 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 very large.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5734" y="5451929"/>
            <a:ext cx="7762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If you are interested in this work, you can refer to the following paper for more details: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Y. Ren, J. Yang, L. Zhao, P. Li and L. Shi, "</a:t>
            </a:r>
            <a:r>
              <a:rPr lang="en-US" altLang="zh-CN" sz="1600" b="1" u="sng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SIRV-Based High-Resolution PolSAR Image Speckle Suppression via Dual-Domain Filtering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," </a:t>
            </a:r>
            <a:r>
              <a:rPr lang="en-US" altLang="zh-CN" sz="1600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IEEE Trans. Geosci.  Remote Sens.,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vol. 57, no. 8, pp. 5923-5938, Aug. 2019.</a:t>
            </a:r>
          </a:p>
        </p:txBody>
      </p:sp>
    </p:spTree>
    <p:extLst>
      <p:ext uri="{BB962C8B-B14F-4D97-AF65-F5344CB8AC3E}">
        <p14:creationId xmlns:p14="http://schemas.microsoft.com/office/powerpoint/2010/main" val="2378342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44800" y="2106988"/>
            <a:ext cx="6165476" cy="30693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 you!</a:t>
            </a:r>
          </a:p>
          <a:p>
            <a:pPr algn="ctr">
              <a:lnSpc>
                <a:spcPct val="200000"/>
              </a:lnSpc>
            </a:pPr>
            <a:endParaRPr lang="en-US" altLang="zh-CN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renyexian@foxmail.com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780" y="124106"/>
            <a:ext cx="7425311" cy="751146"/>
          </a:xfrm>
        </p:spPr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 Interesting Viewpoint about Heterogeneous Sea Clutter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516951" y="3926783"/>
            <a:ext cx="8384417" cy="2767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u="sng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Viewpoint</a:t>
            </a:r>
            <a:r>
              <a: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Sea surface waves can be decomposed into surface tension waves with micro scale and gravity waves with macro scale.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Tension wave results in fast-changing characteristics of clutter (millisecond order), i.e. speckle component.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Gravity wave results in slow-changing characteristics of clutter (second order), i. e. texture component (modulation component).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Heterogeneous sea clutter can be regarded as the result of amplitude modulation of tension wave by gravity wave.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340702" y="3287822"/>
            <a:ext cx="4960910" cy="433463"/>
            <a:chOff x="3231895" y="4092520"/>
            <a:chExt cx="4960910" cy="4334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231895" y="4095096"/>
                  <a:ext cx="108683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8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28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n-US" altLang="zh-CN" sz="28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 </m:t>
                        </m:r>
                        <m:r>
                          <m:rPr>
                            <m:nor/>
                          </m:rPr>
                          <a:rPr lang="en-US" altLang="zh-CN" sz="28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28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895" y="4095096"/>
                  <a:ext cx="1086836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组合 35"/>
            <p:cNvGrpSpPr/>
            <p:nvPr/>
          </p:nvGrpSpPr>
          <p:grpSpPr>
            <a:xfrm>
              <a:off x="4607657" y="4092520"/>
              <a:ext cx="3585148" cy="430887"/>
              <a:chOff x="3229414" y="4182785"/>
              <a:chExt cx="1725267" cy="430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3229414" y="4219357"/>
                    <a:ext cx="113554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</m:oMath>
                    </a14:m>
                    <a:r>
                      <a:rPr lang="en-US" altLang="zh-CN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</a:t>
                    </a:r>
                    <a:r>
                      <a:rPr lang="en-US" altLang="zh-CN" sz="2400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b="1" i="1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texture </a:t>
                    </a:r>
                    <a:r>
                      <a:rPr lang="en-US" altLang="zh-CN" sz="2000" b="1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(RCS)</a:t>
                    </a:r>
                    <a:endParaRPr lang="zh-CN" altLang="en-US" sz="2000" b="1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9414" y="4219357"/>
                    <a:ext cx="11355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59" t="-24590" b="-4918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文本框 34"/>
              <p:cNvSpPr txBox="1"/>
              <p:nvPr/>
            </p:nvSpPr>
            <p:spPr>
              <a:xfrm>
                <a:off x="4227580" y="4182785"/>
                <a:ext cx="727101" cy="4308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speckle</a:t>
                </a:r>
                <a:endParaRPr lang="zh-CN" altLang="en-US" sz="20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854" r="2179" b="1119"/>
          <a:stretch/>
        </p:blipFill>
        <p:spPr>
          <a:xfrm>
            <a:off x="713994" y="1243828"/>
            <a:ext cx="1639330" cy="254449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02505" y="1113101"/>
            <a:ext cx="5961703" cy="2053211"/>
            <a:chOff x="2904240" y="1456512"/>
            <a:chExt cx="5961703" cy="20532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4193" y="1456512"/>
              <a:ext cx="2941750" cy="20418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4240" y="1487087"/>
              <a:ext cx="2751848" cy="202263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928930" y="2211522"/>
              <a:ext cx="586497" cy="49132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3"/>
              <a:endCxn id="5" idx="1"/>
            </p:cNvCxnSpPr>
            <p:nvPr/>
          </p:nvCxnSpPr>
          <p:spPr>
            <a:xfrm>
              <a:off x="4515427" y="2457182"/>
              <a:ext cx="1408766" cy="202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9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Understanding of High-resolution PolSAR Image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675" t="47373" r="56482" b="35926"/>
          <a:stretch/>
        </p:blipFill>
        <p:spPr>
          <a:xfrm>
            <a:off x="206730" y="5339023"/>
            <a:ext cx="1345841" cy="1209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7305" y="1513229"/>
            <a:ext cx="6969127" cy="3747537"/>
            <a:chOff x="491801" y="1117332"/>
            <a:chExt cx="6969127" cy="37475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01" y="1117332"/>
              <a:ext cx="1620000" cy="34705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533" y="1117332"/>
              <a:ext cx="1620000" cy="3470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5083687" y="2792236"/>
              <a:ext cx="626979" cy="553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703220" y="1117332"/>
              <a:ext cx="1620000" cy="3473389"/>
              <a:chOff x="2463585" y="1567763"/>
              <a:chExt cx="1620000" cy="34733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3585" y="1567763"/>
                <a:ext cx="1620000" cy="347338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2504995" y="3256928"/>
                <a:ext cx="582714" cy="538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23517" y="4572494"/>
              <a:ext cx="1356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Complex Vectors</a:t>
              </a:r>
              <a:endParaRPr lang="zh-CN" altLang="en-US" sz="12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2542" y="4587870"/>
              <a:ext cx="18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texture (RCS)</a:t>
              </a:r>
              <a:endParaRPr lang="zh-CN" altLang="en-US" sz="12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4969" y="4576516"/>
              <a:ext cx="3025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speckle (polarimetric infomation)</a:t>
              </a:r>
              <a:endParaRPr lang="zh-CN" altLang="en-US" sz="1200" b="1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538964" y="1835836"/>
            <a:ext cx="2605036" cy="2528006"/>
            <a:chOff x="6623874" y="1580263"/>
            <a:chExt cx="2605036" cy="2528006"/>
          </a:xfrm>
        </p:grpSpPr>
        <p:sp>
          <p:nvSpPr>
            <p:cNvPr id="18" name="圆角矩形标注 17"/>
            <p:cNvSpPr/>
            <p:nvPr/>
          </p:nvSpPr>
          <p:spPr>
            <a:xfrm>
              <a:off x="6623874" y="1580263"/>
              <a:ext cx="2520126" cy="2528006"/>
            </a:xfrm>
            <a:prstGeom prst="wedgeRoundRectCallout">
              <a:avLst>
                <a:gd name="adj1" fmla="val 5903"/>
                <a:gd name="adj2" fmla="val 58539"/>
                <a:gd name="adj3" fmla="val 16667"/>
              </a:avLst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0272" y="1752121"/>
              <a:ext cx="249863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high-resolution PolSAR image can be regarded as the result of amplitude modulation of the fast-changing Gaussian random speckle (contains polarization information) by the slow-changing texture (RCS).</a:t>
              </a:r>
              <a:endPara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552571" y="5571341"/>
            <a:ext cx="30259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Texture (One dimensional nonnegative scalar)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RCS change in macro scale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740" r="59897" b="36647"/>
          <a:stretch/>
        </p:blipFill>
        <p:spPr>
          <a:xfrm>
            <a:off x="4343988" y="5335923"/>
            <a:ext cx="1399888" cy="1209500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5743876" y="5392755"/>
            <a:ext cx="3244374" cy="1265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Gaussian random speckle (Three dimensional normalized complex coherency matrix)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Coherent superposition of many random scatterers in micro scale.</a:t>
            </a:r>
          </a:p>
        </p:txBody>
      </p:sp>
      <p:sp>
        <p:nvSpPr>
          <p:cNvPr id="26" name="矩形 25"/>
          <p:cNvSpPr/>
          <p:nvPr/>
        </p:nvSpPr>
        <p:spPr>
          <a:xfrm>
            <a:off x="1440250" y="1060442"/>
            <a:ext cx="3920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Clutter Decomposition Diagram 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9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PolSAR Clutter Decomposition and</a:t>
            </a:r>
            <a:b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Dual-domain Filter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26" t="1983" r="772" b="2216"/>
          <a:stretch/>
        </p:blipFill>
        <p:spPr>
          <a:xfrm>
            <a:off x="973183" y="1090749"/>
            <a:ext cx="7302137" cy="254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976" t="3014" r="1697" b="4172"/>
          <a:stretch/>
        </p:blipFill>
        <p:spPr>
          <a:xfrm>
            <a:off x="953589" y="4656908"/>
            <a:ext cx="3500845" cy="2005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764" y="3682526"/>
            <a:ext cx="8707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Inspired by the viewpoint of the SIRV model, a dual-domain filter is designed, which takes full advantage of the clutter decomposition 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  <a:r>
              <a:rPr lang="en-US" altLang="zh-CN" b="1">
                <a:solidFill>
                  <a:srgbClr val="2429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task of PolSAR speckle suppression into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domain filtering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texture domain filtering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6685" y="5059317"/>
            <a:ext cx="432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After filtering in polarimetric domain and texture domain, the normalized coherency matrix is re-modulated by reconstructed texture.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4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 of Dual-domain Filter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69" y="1237625"/>
            <a:ext cx="462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Polarimetric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316" y="1953228"/>
            <a:ext cx="8873491" cy="4803952"/>
            <a:chOff x="135254" y="1691968"/>
            <a:chExt cx="8873491" cy="4803952"/>
          </a:xfrm>
        </p:grpSpPr>
        <p:grpSp>
          <p:nvGrpSpPr>
            <p:cNvPr id="58" name="组合 57"/>
            <p:cNvGrpSpPr/>
            <p:nvPr/>
          </p:nvGrpSpPr>
          <p:grpSpPr>
            <a:xfrm>
              <a:off x="135254" y="1691968"/>
              <a:ext cx="8873491" cy="4479958"/>
              <a:chOff x="135254" y="1691968"/>
              <a:chExt cx="8873491" cy="44799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158" y="2086875"/>
                <a:ext cx="1620000" cy="3470539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2518296" y="2089003"/>
                <a:ext cx="1769035" cy="1780988"/>
                <a:chOff x="3400613" y="2433917"/>
                <a:chExt cx="2217270" cy="1990166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622200" y="2580132"/>
                  <a:ext cx="1821439" cy="1697736"/>
                  <a:chOff x="3622200" y="2580132"/>
                  <a:chExt cx="1821439" cy="1697736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2200" y="2580132"/>
                    <a:ext cx="792480" cy="1697736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1159" y="2580132"/>
                    <a:ext cx="792480" cy="1697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圆角矩形 7"/>
                <p:cNvSpPr/>
                <p:nvPr/>
              </p:nvSpPr>
              <p:spPr>
                <a:xfrm>
                  <a:off x="3400613" y="2433917"/>
                  <a:ext cx="2217270" cy="1990166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78" y="2098821"/>
                <a:ext cx="1620000" cy="3470538"/>
              </a:xfrm>
              <a:prstGeom prst="rect">
                <a:avLst/>
              </a:prstGeom>
            </p:spPr>
          </p:pic>
          <p:cxnSp>
            <p:nvCxnSpPr>
              <p:cNvPr id="20" name="直接箭头连接符 19"/>
              <p:cNvCxnSpPr/>
              <p:nvPr/>
            </p:nvCxnSpPr>
            <p:spPr>
              <a:xfrm>
                <a:off x="1953750" y="4652862"/>
                <a:ext cx="52891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左中括号 20"/>
              <p:cNvSpPr/>
              <p:nvPr/>
            </p:nvSpPr>
            <p:spPr>
              <a:xfrm rot="16200000">
                <a:off x="4582571" y="1745162"/>
                <a:ext cx="186909" cy="4605845"/>
              </a:xfrm>
              <a:prstGeom prst="leftBracket">
                <a:avLst>
                  <a:gd name="adj" fmla="val 144902"/>
                </a:avLst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>
                <a:off x="4490535" y="4186699"/>
                <a:ext cx="0" cy="44225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2031438" y="3132890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4478583" y="3105996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1846707" y="2735132"/>
                <a:ext cx="100871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Pre-estimation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037635" y="1742042"/>
                <a:ext cx="2697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polarimetric and texture prior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76143" y="2707131"/>
                <a:ext cx="75190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Patch match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512211" y="4270719"/>
                <a:ext cx="2565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location of selected samples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35254" y="1691968"/>
                <a:ext cx="8873491" cy="4479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399131" y="5241663"/>
                <a:ext cx="180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fixed-point iteration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4228335" y="4813801"/>
                <a:ext cx="2369692" cy="1206224"/>
                <a:chOff x="4276143" y="4730125"/>
                <a:chExt cx="2369692" cy="1206224"/>
              </a:xfrm>
            </p:grpSpPr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940" t="3254" r="8208" b="5974"/>
                <a:stretch/>
              </p:blipFill>
              <p:spPr>
                <a:xfrm>
                  <a:off x="4371111" y="4730125"/>
                  <a:ext cx="2098430" cy="56766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034" t="14723" r="10331" b="9654"/>
                <a:stretch/>
              </p:blipFill>
              <p:spPr>
                <a:xfrm>
                  <a:off x="4646173" y="5297786"/>
                  <a:ext cx="1739855" cy="638563"/>
                </a:xfrm>
                <a:prstGeom prst="rect">
                  <a:avLst/>
                </a:prstGeom>
              </p:spPr>
            </p:pic>
            <p:sp>
              <p:nvSpPr>
                <p:cNvPr id="52" name="矩形 51"/>
                <p:cNvSpPr/>
                <p:nvPr/>
              </p:nvSpPr>
              <p:spPr>
                <a:xfrm>
                  <a:off x="4276143" y="4730125"/>
                  <a:ext cx="2369692" cy="120622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56" name="对象 5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749341"/>
                  </p:ext>
                </p:extLst>
              </p:nvPr>
            </p:nvGraphicFramePr>
            <p:xfrm>
              <a:off x="7990253" y="5553156"/>
              <a:ext cx="460375" cy="373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66" name="Equation" r:id="rId10" imgW="266400" imgH="215640" progId="Equation.DSMT4">
                      <p:embed/>
                    </p:oleObj>
                  </mc:Choice>
                  <mc:Fallback>
                    <p:oleObj name="Equation" r:id="rId10" imgW="266400" imgH="2156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990253" y="5553156"/>
                            <a:ext cx="460375" cy="373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52303"/>
                  </p:ext>
                </p:extLst>
              </p:nvPr>
            </p:nvGraphicFramePr>
            <p:xfrm>
              <a:off x="862013" y="5618163"/>
              <a:ext cx="241300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67" name="Equation" r:id="rId12" imgW="139680" imgH="139680" progId="Equation.DSMT4">
                      <p:embed/>
                    </p:oleObj>
                  </mc:Choice>
                  <mc:Fallback>
                    <p:oleObj name="Equation" r:id="rId12" imgW="139680" imgH="139680" progId="Equation.DSMT4">
                      <p:embed/>
                      <p:pic>
                        <p:nvPicPr>
                          <p:cNvPr id="56" name="对象 55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862013" y="5618163"/>
                            <a:ext cx="241300" cy="241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" name="矩形 29"/>
            <p:cNvSpPr/>
            <p:nvPr/>
          </p:nvSpPr>
          <p:spPr>
            <a:xfrm>
              <a:off x="204787" y="6218921"/>
              <a:ext cx="87498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often a single-look coherency matrix format.</a:t>
              </a:r>
              <a:endPara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4891" y="2374864"/>
            <a:ext cx="1936344" cy="17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 of Dual-domain Filter</a:t>
            </a:r>
            <a:endParaRPr lang="zh-CN" altLang="en-US" sz="2800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52" y="1076888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Texture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97553" y="1657890"/>
            <a:ext cx="8548894" cy="4342590"/>
            <a:chOff x="135254" y="1668064"/>
            <a:chExt cx="8873491" cy="451428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/>
            <a:srcRect l="1693" t="3727" r="3268" b="5075"/>
            <a:stretch/>
          </p:blipFill>
          <p:spPr>
            <a:xfrm>
              <a:off x="4529375" y="2586711"/>
              <a:ext cx="2764931" cy="102958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45" y="1728891"/>
              <a:ext cx="900000" cy="192807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91" y="3904702"/>
              <a:ext cx="900000" cy="1928077"/>
            </a:xfrm>
            <a:prstGeom prst="rect">
              <a:avLst/>
            </a:prstGeom>
          </p:spPr>
        </p:pic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946716"/>
                </p:ext>
              </p:extLst>
            </p:nvPr>
          </p:nvGraphicFramePr>
          <p:xfrm>
            <a:off x="911040" y="3657856"/>
            <a:ext cx="2413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3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57" name="对象 5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1040" y="3657856"/>
                          <a:ext cx="2413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5294"/>
                </p:ext>
              </p:extLst>
            </p:nvPr>
          </p:nvGraphicFramePr>
          <p:xfrm>
            <a:off x="801502" y="5809283"/>
            <a:ext cx="46037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4" name="Equation" r:id="rId9" imgW="266400" imgH="215640" progId="Equation.DSMT4">
                    <p:embed/>
                  </p:oleObj>
                </mc:Choice>
                <mc:Fallback>
                  <p:oleObj name="Equation" r:id="rId9" imgW="266400" imgH="215640" progId="Equation.DSMT4">
                    <p:embed/>
                    <p:pic>
                      <p:nvPicPr>
                        <p:cNvPr id="56" name="对象 5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1502" y="5809283"/>
                          <a:ext cx="460375" cy="37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1840753" y="2680404"/>
              <a:ext cx="0" cy="208322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1791452" y="3650333"/>
              <a:ext cx="96604" cy="966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1917288" y="3699497"/>
              <a:ext cx="1118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158665" y="3308518"/>
              <a:ext cx="6323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PWF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5296221"/>
                </p:ext>
              </p:extLst>
            </p:nvPr>
          </p:nvGraphicFramePr>
          <p:xfrm>
            <a:off x="1917288" y="3781318"/>
            <a:ext cx="1007616" cy="335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5" name="Equation" r:id="rId11" imgW="799920" imgH="266400" progId="Equation.DSMT4">
                    <p:embed/>
                  </p:oleObj>
                </mc:Choice>
                <mc:Fallback>
                  <p:oleObj name="Equation" r:id="rId11" imgW="799920" imgH="266400" progId="Equation.DSMT4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17288" y="3781318"/>
                          <a:ext cx="1007616" cy="3358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81" y="2380151"/>
              <a:ext cx="1260000" cy="2699307"/>
            </a:xfrm>
            <a:prstGeom prst="rect">
              <a:avLst/>
            </a:prstGeom>
          </p:spPr>
        </p:pic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225367"/>
                </p:ext>
              </p:extLst>
            </p:nvPr>
          </p:nvGraphicFramePr>
          <p:xfrm>
            <a:off x="3653032" y="5079458"/>
            <a:ext cx="286497" cy="314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6" name="Equation" r:id="rId14" imgW="114120" imgH="126720" progId="Equation.DSMT4">
                    <p:embed/>
                  </p:oleObj>
                </mc:Choice>
                <mc:Fallback>
                  <p:oleObj name="Equation" r:id="rId14" imgW="114120" imgH="126720" progId="Equation.DSMT4">
                    <p:embed/>
                    <p:pic>
                      <p:nvPicPr>
                        <p:cNvPr id="54" name="对象 5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653032" y="5079458"/>
                          <a:ext cx="286497" cy="314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直接箭头连接符 58"/>
            <p:cNvCxnSpPr/>
            <p:nvPr/>
          </p:nvCxnSpPr>
          <p:spPr>
            <a:xfrm>
              <a:off x="4520041" y="3699497"/>
              <a:ext cx="27712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15405" y="3801738"/>
              <a:ext cx="2392872" cy="1100413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892118" y="4888773"/>
              <a:ext cx="1880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Refine the texture by</a:t>
              </a:r>
            </a:p>
            <a:p>
              <a:pPr algn="ctr"/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SAR-POTDF 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801550" y="2267573"/>
              <a:ext cx="2212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Sparse reconstruction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401" y="2380150"/>
              <a:ext cx="1260000" cy="2699308"/>
            </a:xfrm>
            <a:prstGeom prst="rect">
              <a:avLst/>
            </a:prstGeom>
          </p:spPr>
        </p:pic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3679272"/>
                </p:ext>
              </p:extLst>
            </p:nvPr>
          </p:nvGraphicFramePr>
          <p:xfrm>
            <a:off x="7927509" y="5031403"/>
            <a:ext cx="2873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7" name="Equation" r:id="rId18" imgW="114120" imgH="164880" progId="Equation.DSMT4">
                    <p:embed/>
                  </p:oleObj>
                </mc:Choice>
                <mc:Fallback>
                  <p:oleObj name="Equation" r:id="rId18" imgW="114120" imgH="164880" progId="Equation.DSMT4">
                    <p:embed/>
                    <p:pic>
                      <p:nvPicPr>
                        <p:cNvPr id="55" name="对象 5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927509" y="5031403"/>
                          <a:ext cx="287337" cy="411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矩形 62"/>
            <p:cNvSpPr/>
            <p:nvPr/>
          </p:nvSpPr>
          <p:spPr>
            <a:xfrm>
              <a:off x="135254" y="1668064"/>
              <a:ext cx="8873491" cy="44799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stCxn id="30" idx="3"/>
            </p:cNvCxnSpPr>
            <p:nvPr/>
          </p:nvCxnSpPr>
          <p:spPr>
            <a:xfrm flipV="1">
              <a:off x="1539645" y="2689415"/>
              <a:ext cx="301108" cy="351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1495492" y="4767143"/>
              <a:ext cx="359006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97553" y="6013732"/>
            <a:ext cx="87498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SAR-POTDF:     B. Xu et al. "Patch Ordering based SAR Image Despeckling via Transform-Domain Filtering</a:t>
            </a:r>
            <a:r>
              <a:rPr lang="en-US" altLang="zh-CN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" IEEE J. Sel. Topics Appl. Earth Observ. Remote Sens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., vol. 8, no. 4, pp. 1682–1695, Apr. 2015.</a:t>
            </a:r>
          </a:p>
          <a:p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Readers are also encouraged to use some more recent single-channel SAR despeckling methods for texture domain filtering to further improve the result of texture reconstruction.</a:t>
            </a:r>
          </a:p>
        </p:txBody>
      </p:sp>
    </p:spTree>
    <p:extLst>
      <p:ext uri="{BB962C8B-B14F-4D97-AF65-F5344CB8AC3E}">
        <p14:creationId xmlns:p14="http://schemas.microsoft.com/office/powerpoint/2010/main" val="1439559652"/>
      </p:ext>
    </p:extLst>
  </p:cSld>
  <p:clrMapOvr>
    <a:masterClrMapping/>
  </p:clrMapOvr>
</p:sld>
</file>

<file path=ppt/theme/theme1.xml><?xml version="1.0" encoding="utf-8"?>
<a:theme xmlns:a="http://schemas.openxmlformats.org/drawingml/2006/main" name="方窗口-暖色调母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幻灯片母版设计.pptx" id="{A4B11014-80CB-4E7D-AE39-B29A5E8A8F03}" vid="{69EBFA6A-F268-416C-ABBE-125D50D6DB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方窗口-暖色调母版</Template>
  <TotalTime>20008</TotalTime>
  <Words>1684</Words>
  <Application>Microsoft Office PowerPoint</Application>
  <PresentationFormat>全屏显示(4:3)</PresentationFormat>
  <Paragraphs>240</Paragraphs>
  <Slides>47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MS PGothic</vt:lpstr>
      <vt:lpstr>等线</vt:lpstr>
      <vt:lpstr>等线 Light</vt:lpstr>
      <vt:lpstr>黑体</vt:lpstr>
      <vt:lpstr>华文新魏</vt:lpstr>
      <vt:lpstr>宋体</vt:lpstr>
      <vt:lpstr>微软雅黑</vt:lpstr>
      <vt:lpstr>Arial</vt:lpstr>
      <vt:lpstr>Calibri</vt:lpstr>
      <vt:lpstr>Cambria Math</vt:lpstr>
      <vt:lpstr>Garamond</vt:lpstr>
      <vt:lpstr>Myriad Pro</vt:lpstr>
      <vt:lpstr>Times New Roman</vt:lpstr>
      <vt:lpstr>Wingdings</vt:lpstr>
      <vt:lpstr>方窗口-暖色调母版</vt:lpstr>
      <vt:lpstr>Equation</vt:lpstr>
      <vt:lpstr>SIRV-Based High-Resolution PolSAR Image Speckle Suppression via Dual-Domain Filtering</vt:lpstr>
      <vt:lpstr>PolSAR Speckle Filtering</vt:lpstr>
      <vt:lpstr>Previous Works</vt:lpstr>
      <vt:lpstr>Resolution: Medium/low  VS  High</vt:lpstr>
      <vt:lpstr>An Interesting Viewpoint about Heterogeneous Sea Clutter</vt:lpstr>
      <vt:lpstr>Understanding of High-resolution PolSAR Image</vt:lpstr>
      <vt:lpstr>PolSAR Clutter Decomposition and Dual-domain Filter</vt:lpstr>
      <vt:lpstr>Details of Dual-domain Filter</vt:lpstr>
      <vt:lpstr>Details of Dual-domain Filter</vt:lpstr>
      <vt:lpstr>Details of Dual-domain Filter</vt:lpstr>
      <vt:lpstr>CETC-38  X Band PolSAR Data, Hainan Lingshui</vt:lpstr>
      <vt:lpstr>PowerPoint 演示文稿</vt:lpstr>
      <vt:lpstr>Normalized Coherency Matrix</vt:lpstr>
      <vt:lpstr>CETC-38  X band PolSAR Data, Hainan Lingshui</vt:lpstr>
      <vt:lpstr>CETC-38  X Band PolSAR Data, Hainan Lingshui</vt:lpstr>
      <vt:lpstr>DLR FSAR S Band PolSAR Data, Kaufbeuren</vt:lpstr>
      <vt:lpstr>PowerPoint 演示文稿</vt:lpstr>
      <vt:lpstr>IECAS C Band PolSAR Data, Hebei Zunhua</vt:lpstr>
      <vt:lpstr>DLR ESAR L band,  Oberpfaffenhofen</vt:lpstr>
      <vt:lpstr>GaoFen-3 C-band  PolSAR Data, Xi’An</vt:lpstr>
      <vt:lpstr>GaoFen-3 C-band  PolSAR Data, Xi’An</vt:lpstr>
      <vt:lpstr>GF3 Sea scene reconstruction: ships and waves (using dual-domain filter)</vt:lpstr>
      <vt:lpstr>Comparisons</vt:lpstr>
      <vt:lpstr>PowerPoint 演示文稿</vt:lpstr>
      <vt:lpstr>Separated Multiplicative Noise (Ratio)</vt:lpstr>
      <vt:lpstr>ENL in homogenous region: From 1  to 100 </vt:lpstr>
      <vt:lpstr>Polarimetric Whitening Filter Processing</vt:lpstr>
      <vt:lpstr>Polarimetric Entropy</vt:lpstr>
      <vt:lpstr> H/Alpha/A</vt:lpstr>
      <vt:lpstr>Point Targets Preservation</vt:lpstr>
      <vt:lpstr>Effect on the PolSAR Data Classification  </vt:lpstr>
      <vt:lpstr>Effect on the PolSAR Data Classification </vt:lpstr>
      <vt:lpstr>Dual-domain filter + Random Forest Classifier  </vt:lpstr>
      <vt:lpstr>Boxcar 5*5 + Random Forest Classifier  </vt:lpstr>
      <vt:lpstr>Comparison of Classification Details</vt:lpstr>
      <vt:lpstr>PowerPoint 演示文稿</vt:lpstr>
      <vt:lpstr>PowerPoint 演示文稿</vt:lpstr>
      <vt:lpstr>PowerPoint 演示文稿</vt:lpstr>
      <vt:lpstr>PowerPoint 演示文稿</vt:lpstr>
      <vt:lpstr>GaoFeng-3 PolSAR Classification, Xi’An</vt:lpstr>
      <vt:lpstr>PowerPoint 演示文稿</vt:lpstr>
      <vt:lpstr>Limitations</vt:lpstr>
      <vt:lpstr>IECAS P Band PolSAR Data, Hebei Zunhua</vt:lpstr>
      <vt:lpstr>When there is ambiguity on the PolSAR image</vt:lpstr>
      <vt:lpstr>Changjiang Bridge in Wuhan (GaoFen-3)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面向PolSAR影像异质区细节保持的相干斑抑制研究</dc:title>
  <dc:creator>ryx</dc:creator>
  <cp:lastModifiedBy>ryx</cp:lastModifiedBy>
  <cp:revision>553</cp:revision>
  <cp:lastPrinted>2019-07-25T09:06:59Z</cp:lastPrinted>
  <dcterms:created xsi:type="dcterms:W3CDTF">2018-12-06T12:53:28Z</dcterms:created>
  <dcterms:modified xsi:type="dcterms:W3CDTF">2021-05-26T12:58:42Z</dcterms:modified>
  <cp:contentStatus/>
</cp:coreProperties>
</file>